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09" r:id="rId2"/>
    <p:sldId id="369" r:id="rId3"/>
    <p:sldId id="343" r:id="rId4"/>
    <p:sldId id="365" r:id="rId5"/>
    <p:sldId id="493" r:id="rId6"/>
    <p:sldId id="506" r:id="rId7"/>
    <p:sldId id="495" r:id="rId8"/>
    <p:sldId id="496" r:id="rId9"/>
    <p:sldId id="497" r:id="rId10"/>
    <p:sldId id="499" r:id="rId11"/>
    <p:sldId id="501" r:id="rId12"/>
    <p:sldId id="507" r:id="rId13"/>
    <p:sldId id="494" r:id="rId14"/>
    <p:sldId id="374" r:id="rId15"/>
    <p:sldId id="378" r:id="rId16"/>
    <p:sldId id="379" r:id="rId17"/>
    <p:sldId id="512" r:id="rId18"/>
    <p:sldId id="366" r:id="rId19"/>
    <p:sldId id="511" r:id="rId20"/>
  </p:sldIdLst>
  <p:sldSz cx="9144000" cy="6858000" type="screen4x3"/>
  <p:notesSz cx="6669088" cy="9928225"/>
  <p:defaultTextStyle>
    <a:defPPr>
      <a:defRPr lang="en-US"/>
    </a:defPPr>
    <a:lvl1pPr algn="l" rtl="0" fontAlgn="base">
      <a:spcBef>
        <a:spcPct val="0"/>
      </a:spcBef>
      <a:spcAft>
        <a:spcPct val="0"/>
      </a:spcAft>
      <a:defRPr kern="1200">
        <a:solidFill>
          <a:srgbClr val="FF0000"/>
        </a:solidFill>
        <a:latin typeface="Arial" charset="0"/>
        <a:ea typeface="+mn-ea"/>
        <a:cs typeface="Arial" charset="0"/>
      </a:defRPr>
    </a:lvl1pPr>
    <a:lvl2pPr marL="457200" algn="l" rtl="0" fontAlgn="base">
      <a:spcBef>
        <a:spcPct val="0"/>
      </a:spcBef>
      <a:spcAft>
        <a:spcPct val="0"/>
      </a:spcAft>
      <a:defRPr kern="1200">
        <a:solidFill>
          <a:srgbClr val="FF0000"/>
        </a:solidFill>
        <a:latin typeface="Arial" charset="0"/>
        <a:ea typeface="+mn-ea"/>
        <a:cs typeface="Arial" charset="0"/>
      </a:defRPr>
    </a:lvl2pPr>
    <a:lvl3pPr marL="914400" algn="l" rtl="0" fontAlgn="base">
      <a:spcBef>
        <a:spcPct val="0"/>
      </a:spcBef>
      <a:spcAft>
        <a:spcPct val="0"/>
      </a:spcAft>
      <a:defRPr kern="1200">
        <a:solidFill>
          <a:srgbClr val="FF0000"/>
        </a:solidFill>
        <a:latin typeface="Arial" charset="0"/>
        <a:ea typeface="+mn-ea"/>
        <a:cs typeface="Arial" charset="0"/>
      </a:defRPr>
    </a:lvl3pPr>
    <a:lvl4pPr marL="1371600" algn="l" rtl="0" fontAlgn="base">
      <a:spcBef>
        <a:spcPct val="0"/>
      </a:spcBef>
      <a:spcAft>
        <a:spcPct val="0"/>
      </a:spcAft>
      <a:defRPr kern="1200">
        <a:solidFill>
          <a:srgbClr val="FF0000"/>
        </a:solidFill>
        <a:latin typeface="Arial" charset="0"/>
        <a:ea typeface="+mn-ea"/>
        <a:cs typeface="Arial" charset="0"/>
      </a:defRPr>
    </a:lvl4pPr>
    <a:lvl5pPr marL="1828800" algn="l" rtl="0" fontAlgn="base">
      <a:spcBef>
        <a:spcPct val="0"/>
      </a:spcBef>
      <a:spcAft>
        <a:spcPct val="0"/>
      </a:spcAft>
      <a:defRPr kern="1200">
        <a:solidFill>
          <a:srgbClr val="FF0000"/>
        </a:solidFill>
        <a:latin typeface="Arial" charset="0"/>
        <a:ea typeface="+mn-ea"/>
        <a:cs typeface="Arial" charset="0"/>
      </a:defRPr>
    </a:lvl5pPr>
    <a:lvl6pPr marL="2286000" algn="l" defTabSz="914400" rtl="0" eaLnBrk="1" latinLnBrk="0" hangingPunct="1">
      <a:defRPr kern="1200">
        <a:solidFill>
          <a:srgbClr val="FF0000"/>
        </a:solidFill>
        <a:latin typeface="Arial" charset="0"/>
        <a:ea typeface="+mn-ea"/>
        <a:cs typeface="Arial" charset="0"/>
      </a:defRPr>
    </a:lvl6pPr>
    <a:lvl7pPr marL="2743200" algn="l" defTabSz="914400" rtl="0" eaLnBrk="1" latinLnBrk="0" hangingPunct="1">
      <a:defRPr kern="1200">
        <a:solidFill>
          <a:srgbClr val="FF0000"/>
        </a:solidFill>
        <a:latin typeface="Arial" charset="0"/>
        <a:ea typeface="+mn-ea"/>
        <a:cs typeface="Arial" charset="0"/>
      </a:defRPr>
    </a:lvl7pPr>
    <a:lvl8pPr marL="3200400" algn="l" defTabSz="914400" rtl="0" eaLnBrk="1" latinLnBrk="0" hangingPunct="1">
      <a:defRPr kern="1200">
        <a:solidFill>
          <a:srgbClr val="FF0000"/>
        </a:solidFill>
        <a:latin typeface="Arial" charset="0"/>
        <a:ea typeface="+mn-ea"/>
        <a:cs typeface="Arial" charset="0"/>
      </a:defRPr>
    </a:lvl8pPr>
    <a:lvl9pPr marL="3657600" algn="l" defTabSz="914400" rtl="0" eaLnBrk="1" latinLnBrk="0" hangingPunct="1">
      <a:defRPr kern="1200">
        <a:solidFill>
          <a:srgbClr val="FF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33"/>
    <a:srgbClr val="8701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8642" autoAdjust="0"/>
  </p:normalViewPr>
  <p:slideViewPr>
    <p:cSldViewPr>
      <p:cViewPr varScale="1">
        <p:scale>
          <a:sx n="88" d="100"/>
          <a:sy n="88" d="100"/>
        </p:scale>
        <p:origin x="-163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148" y="52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a:defRPr sz="1200">
                <a:solidFill>
                  <a:schemeClr val="tx1"/>
                </a:solidFill>
                <a:cs typeface="+mn-cs"/>
              </a:defRPr>
            </a:lvl1pPr>
          </a:lstStyle>
          <a:p>
            <a:pPr>
              <a:defRPr/>
            </a:pPr>
            <a:endParaRPr lang="en-US"/>
          </a:p>
        </p:txBody>
      </p:sp>
      <p:sp>
        <p:nvSpPr>
          <p:cNvPr id="9318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93188"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a:defRPr sz="1200">
                <a:solidFill>
                  <a:schemeClr val="tx1"/>
                </a:solidFill>
                <a:cs typeface="+mn-cs"/>
              </a:defRPr>
            </a:lvl1pPr>
          </a:lstStyle>
          <a:p>
            <a:pPr>
              <a:defRPr/>
            </a:pPr>
            <a:endParaRPr lang="en-US"/>
          </a:p>
        </p:txBody>
      </p:sp>
      <p:sp>
        <p:nvSpPr>
          <p:cNvPr id="93189"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algn="r">
              <a:defRPr sz="1200">
                <a:solidFill>
                  <a:schemeClr val="tx1"/>
                </a:solidFill>
                <a:cs typeface="+mn-cs"/>
              </a:defRPr>
            </a:lvl1pPr>
          </a:lstStyle>
          <a:p>
            <a:pPr>
              <a:defRPr/>
            </a:pPr>
            <a:fld id="{C8BE4E5E-2181-4526-B1F2-4987EC29714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a:defRPr sz="1200">
                <a:solidFill>
                  <a:schemeClr val="tx1"/>
                </a:solidFill>
                <a:cs typeface="+mn-cs"/>
              </a:defRPr>
            </a:lvl1pPr>
          </a:lstStyle>
          <a:p>
            <a:pPr>
              <a:defRPr/>
            </a:pPr>
            <a:endParaRPr lang="en-US"/>
          </a:p>
        </p:txBody>
      </p:sp>
      <p:sp>
        <p:nvSpPr>
          <p:cNvPr id="717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0608" tIns="45303" rIns="90608" bIns="453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a:defRPr sz="1200">
                <a:solidFill>
                  <a:schemeClr val="tx1"/>
                </a:solidFill>
                <a:cs typeface="+mn-cs"/>
              </a:defRPr>
            </a:lvl1pPr>
          </a:lstStyle>
          <a:p>
            <a:pPr>
              <a:defRPr/>
            </a:pPr>
            <a:endParaRPr lang="en-US"/>
          </a:p>
        </p:txBody>
      </p:sp>
      <p:sp>
        <p:nvSpPr>
          <p:cNvPr id="717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0608" tIns="45303" rIns="90608" bIns="45303" numCol="1" anchor="b" anchorCtr="0" compatLnSpc="1">
            <a:prstTxWarp prst="textNoShape">
              <a:avLst/>
            </a:prstTxWarp>
          </a:bodyPr>
          <a:lstStyle>
            <a:lvl1pPr algn="r">
              <a:defRPr sz="1200">
                <a:solidFill>
                  <a:schemeClr val="tx1"/>
                </a:solidFill>
                <a:cs typeface="+mn-cs"/>
              </a:defRPr>
            </a:lvl1pPr>
          </a:lstStyle>
          <a:p>
            <a:pPr>
              <a:defRPr/>
            </a:pPr>
            <a:fld id="{3B062F4E-111E-477B-B589-249E8D1B0B8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row.monash.edu.au/hdl/1959.1/586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sciencemag.org/cgi/content/abstract/114470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rrow.monash.edu.au/hdl/1959.1/5863"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ciencemag.org/cgi/content/abstract/114470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E516B27-9DC8-43E3-B4FA-0338F25C55BA}" type="slidenum">
              <a:rPr lang="en-AU" smtClean="0"/>
              <a:pPr/>
              <a:t>1</a:t>
            </a:fld>
            <a:endParaRPr lang="en-AU" smtClean="0"/>
          </a:p>
        </p:txBody>
      </p:sp>
      <p:sp>
        <p:nvSpPr>
          <p:cNvPr id="23555" name="Rectangle 2"/>
          <p:cNvSpPr>
            <a:spLocks noGrp="1" noRot="1" noChangeAspect="1" noChangeArrowheads="1" noTextEdit="1"/>
          </p:cNvSpPr>
          <p:nvPr>
            <p:ph type="sldImg"/>
          </p:nvPr>
        </p:nvSpPr>
        <p:spPr>
          <a:xfrm>
            <a:off x="852488" y="744538"/>
            <a:ext cx="4967287" cy="3725862"/>
          </a:xfrm>
          <a:ln/>
        </p:spPr>
      </p:sp>
      <p:sp>
        <p:nvSpPr>
          <p:cNvPr id="23556" name="Rectangle 3"/>
          <p:cNvSpPr>
            <a:spLocks noGrp="1" noChangeArrowheads="1"/>
          </p:cNvSpPr>
          <p:nvPr>
            <p:ph type="body" idx="1"/>
          </p:nvPr>
        </p:nvSpPr>
        <p:spPr>
          <a:xfrm>
            <a:off x="887413" y="4716463"/>
            <a:ext cx="4894262" cy="446722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F8EADAC-C995-44BD-A5C9-961864B9E325}" type="slidenum">
              <a:rPr lang="en-AU" smtClean="0"/>
              <a:pPr/>
              <a:t>2</a:t>
            </a:fld>
            <a:endParaRPr lang="en-AU" smtClean="0"/>
          </a:p>
        </p:txBody>
      </p:sp>
      <p:sp>
        <p:nvSpPr>
          <p:cNvPr id="24579" name="Rectangle 2"/>
          <p:cNvSpPr>
            <a:spLocks noGrp="1" noRot="1" noChangeAspect="1" noChangeArrowheads="1" noTextEdit="1"/>
          </p:cNvSpPr>
          <p:nvPr>
            <p:ph type="sldImg"/>
          </p:nvPr>
        </p:nvSpPr>
        <p:spPr>
          <a:xfrm>
            <a:off x="852488" y="744538"/>
            <a:ext cx="4967287" cy="3725862"/>
          </a:xfrm>
          <a:ln/>
        </p:spPr>
      </p:sp>
      <p:sp>
        <p:nvSpPr>
          <p:cNvPr id="24580" name="Rectangle 3"/>
          <p:cNvSpPr>
            <a:spLocks noGrp="1" noChangeArrowheads="1"/>
          </p:cNvSpPr>
          <p:nvPr>
            <p:ph type="body" idx="1"/>
          </p:nvPr>
        </p:nvSpPr>
        <p:spPr>
          <a:xfrm>
            <a:off x="889000" y="4716463"/>
            <a:ext cx="4891088" cy="4467225"/>
          </a:xfrm>
          <a:noFill/>
          <a:ln/>
        </p:spPr>
        <p:txBody>
          <a:bodyPr/>
          <a:lstStyle/>
          <a:p>
            <a:pPr lvl="1">
              <a:spcAft>
                <a:spcPct val="10000"/>
              </a:spcAft>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3348AA6-B698-4411-A2BF-2855245CA7E7}" type="slidenum">
              <a:rPr lang="en-AU" smtClean="0"/>
              <a:pPr/>
              <a:t>5</a:t>
            </a:fld>
            <a:endParaRPr lang="en-AU" smtClean="0"/>
          </a:p>
        </p:txBody>
      </p:sp>
      <p:sp>
        <p:nvSpPr>
          <p:cNvPr id="25603" name="Rectangle 2"/>
          <p:cNvSpPr>
            <a:spLocks noGrp="1" noRot="1" noChangeAspect="1" noChangeArrowheads="1" noTextEdit="1"/>
          </p:cNvSpPr>
          <p:nvPr>
            <p:ph type="sldImg"/>
          </p:nvPr>
        </p:nvSpPr>
        <p:spPr>
          <a:xfrm>
            <a:off x="852488" y="742950"/>
            <a:ext cx="4964112" cy="3724275"/>
          </a:xfrm>
          <a:ln/>
        </p:spPr>
      </p:sp>
      <p:sp>
        <p:nvSpPr>
          <p:cNvPr id="25604" name="Rectangle 3"/>
          <p:cNvSpPr>
            <a:spLocks noGrp="1" noChangeArrowheads="1"/>
          </p:cNvSpPr>
          <p:nvPr>
            <p:ph type="body" idx="1"/>
          </p:nvPr>
        </p:nvSpPr>
        <p:spPr>
          <a:xfrm>
            <a:off x="887413" y="4716463"/>
            <a:ext cx="4894262" cy="4468812"/>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5663" y="744538"/>
            <a:ext cx="4960937" cy="3722687"/>
          </a:xfrm>
          <a:ln/>
        </p:spPr>
      </p:sp>
      <p:sp>
        <p:nvSpPr>
          <p:cNvPr id="26627" name="Rectangle 3"/>
          <p:cNvSpPr>
            <a:spLocks noGrp="1" noChangeArrowheads="1"/>
          </p:cNvSpPr>
          <p:nvPr>
            <p:ph type="body" idx="1"/>
          </p:nvPr>
        </p:nvSpPr>
        <p:spPr>
          <a:noFill/>
          <a:ln/>
        </p:spPr>
        <p:txBody>
          <a:bodyPr/>
          <a:lstStyle/>
          <a:p>
            <a:r>
              <a:rPr lang="en-US" b="1" smtClean="0"/>
              <a:t>Collections</a:t>
            </a:r>
          </a:p>
          <a:p>
            <a:r>
              <a:rPr lang="en-US" b="1" smtClean="0"/>
              <a:t>Datasets</a:t>
            </a:r>
            <a:endParaRPr lang="en-US" smtClean="0"/>
          </a:p>
          <a:p>
            <a:r>
              <a:rPr lang="en-US" smtClean="0"/>
              <a:t>The ARROW Repository is experimenting with the storage and publication of instrument datasets to support conventional research publications. The first dataset published is </a:t>
            </a:r>
            <a:endParaRPr lang="en-US" b="1" smtClean="0">
              <a:hlinkClick r:id="rId3"/>
            </a:endParaRPr>
          </a:p>
          <a:p>
            <a:r>
              <a:rPr lang="en-US" b="1" smtClean="0">
                <a:hlinkClick r:id="rId3"/>
              </a:rPr>
              <a:t>2QP2 - Structure of a MACPF/Perforin-like protein</a:t>
            </a:r>
            <a:r>
              <a:rPr lang="en-US" sz="1600" smtClean="0">
                <a:hlinkClick r:id="rId3"/>
              </a:rPr>
              <a:t>.</a:t>
            </a:r>
            <a:r>
              <a:rPr lang="en-US" sz="1600" smtClean="0"/>
              <a:t>  (http://arrow.monash.edu.au/hdl/1959.1/5863)</a:t>
            </a:r>
          </a:p>
          <a:p>
            <a:endParaRPr lang="en-AU" sz="1600" smtClean="0"/>
          </a:p>
          <a:p>
            <a:r>
              <a:rPr lang="en-US" b="1" smtClean="0"/>
              <a:t>Information on experimental dataset object “monash:5863”</a:t>
            </a:r>
          </a:p>
          <a:p>
            <a:endParaRPr lang="en-US" smtClean="0"/>
          </a:p>
          <a:p>
            <a:r>
              <a:rPr lang="en-US" smtClean="0"/>
              <a:t>Dataset consists of 5 experiments on Protein 2QP2 and this generated approximately 36 GB of raw machine data which was compressed down to 11 GB and broken up into 8 “tarballs”.  </a:t>
            </a:r>
          </a:p>
          <a:p>
            <a:r>
              <a:rPr lang="en-US" smtClean="0"/>
              <a:t>File extraction requires familiarity with gzip and tar formats and tools.  </a:t>
            </a:r>
          </a:p>
          <a:p>
            <a:endParaRPr lang="en-US" smtClean="0"/>
          </a:p>
          <a:p>
            <a:r>
              <a:rPr lang="en-US" smtClean="0"/>
              <a:t>The fedora object stores:</a:t>
            </a:r>
          </a:p>
          <a:p>
            <a:r>
              <a:rPr lang="en-US" smtClean="0"/>
              <a:t>8 external reference datastreams </a:t>
            </a:r>
          </a:p>
          <a:p>
            <a:pPr lvl="1"/>
            <a:r>
              <a:rPr lang="en-US" smtClean="0"/>
              <a:t>URL references to tar.bz tarballs stored outside the repository.</a:t>
            </a:r>
          </a:p>
          <a:p>
            <a:r>
              <a:rPr lang="en-US" smtClean="0"/>
              <a:t>6 content datastreams</a:t>
            </a:r>
          </a:p>
          <a:p>
            <a:pPr lvl="1"/>
            <a:r>
              <a:rPr lang="en-US" smtClean="0"/>
              <a:t>5 instrument data files</a:t>
            </a:r>
          </a:p>
          <a:p>
            <a:pPr lvl="1"/>
            <a:r>
              <a:rPr lang="en-US" smtClean="0"/>
              <a:t>One PDF extraction instructions.</a:t>
            </a:r>
          </a:p>
          <a:p>
            <a:r>
              <a:rPr lang="en-US" smtClean="0"/>
              <a:t>1 DC metadata datastream.</a:t>
            </a:r>
          </a:p>
          <a:p>
            <a:r>
              <a:rPr lang="en-US" smtClean="0"/>
              <a:t>There is no community specific metadata schema associated with this test file.  The DC was derived by hand and it’s not representative of a final solution.</a:t>
            </a:r>
          </a:p>
          <a:p>
            <a:r>
              <a:rPr lang="en-US" smtClean="0"/>
              <a:t>The dataset is supplementary content for the article published in </a:t>
            </a:r>
            <a:r>
              <a:rPr lang="en-US" smtClean="0">
                <a:hlinkClick r:id="rId4"/>
              </a:rPr>
              <a:t>http://www.sciencemag.org/cgi/content/abstract/1144706</a:t>
            </a:r>
            <a:endParaRPr lang="en-US" smtClean="0"/>
          </a:p>
          <a:p>
            <a:r>
              <a:rPr lang="en-US" smtClean="0"/>
              <a:t>The handle to object monash:5863 is published in note 32 of the full text for the article.</a:t>
            </a:r>
          </a:p>
          <a:p>
            <a:r>
              <a:rPr lang="en-AU" smtClean="0"/>
              <a:t>Important to note that ARROW does not play a role in the use or interpretation of the data.</a:t>
            </a:r>
          </a:p>
          <a:p>
            <a:r>
              <a:rPr lang="en-US" smtClean="0"/>
              <a:t>The extracted files are raw instrument data and require an understanding of crystallography specific instrument data and software tools to use.  The images generated as part of the published scientific papers are most alluring.  People collect the images!  See the next slide.</a:t>
            </a:r>
          </a:p>
          <a:p>
            <a:endParaRPr lang="en-AU"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AU" smtClean="0"/>
              <a:t>Students learn best at the point of need</a:t>
            </a:r>
          </a:p>
          <a:p>
            <a:r>
              <a:rPr lang="en-AU" smtClean="0"/>
              <a:t>Placing research and learning skills within the content of the discipline – so that skills development is not divorced from content.</a:t>
            </a:r>
          </a:p>
        </p:txBody>
      </p:sp>
      <p:sp>
        <p:nvSpPr>
          <p:cNvPr id="27652" name="Slide Number Placeholder 3"/>
          <p:cNvSpPr>
            <a:spLocks noGrp="1"/>
          </p:cNvSpPr>
          <p:nvPr>
            <p:ph type="sldNum" sz="quarter" idx="5"/>
          </p:nvPr>
        </p:nvSpPr>
        <p:spPr>
          <a:noFill/>
        </p:spPr>
        <p:txBody>
          <a:bodyPr/>
          <a:lstStyle/>
          <a:p>
            <a:fld id="{443B1BC7-3913-490D-AF05-244B6F9DBB46}" type="slidenum">
              <a:rPr lang="en-AU" smtClean="0"/>
              <a:pPr/>
              <a:t>15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AU" sz="1000" b="1" smtClean="0">
                <a:ea typeface="ＭＳ Ｐゴシック" pitchFamily="34" charset="-128"/>
                <a:cs typeface="Arial" charset="0"/>
              </a:rPr>
              <a:t>Conversations around the placemat</a:t>
            </a:r>
            <a:endParaRPr lang="en-AU" sz="1000" smtClean="0">
              <a:ea typeface="ＭＳ Ｐゴシック" pitchFamily="34" charset="-128"/>
              <a:cs typeface="Arial" charset="0"/>
            </a:endParaRPr>
          </a:p>
          <a:p>
            <a:pPr>
              <a:lnSpc>
                <a:spcPct val="90000"/>
              </a:lnSpc>
            </a:pPr>
            <a:r>
              <a:rPr lang="en-AU" sz="1000" smtClean="0">
                <a:ea typeface="ＭＳ Ｐゴシック" pitchFamily="34" charset="-128"/>
                <a:cs typeface="Arial" charset="0"/>
              </a:rPr>
              <a:t>I believe, and I imagine that I’m not alone here in saying - that the overarching challenge for the  library is to be understood, to communicate and demystify what it is that we do and what Information literacy means, and how we can contribute meaningfully to student learning – so how an we communicate this in a way that makes sense?</a:t>
            </a:r>
          </a:p>
          <a:p>
            <a:pPr>
              <a:lnSpc>
                <a:spcPct val="90000"/>
              </a:lnSpc>
            </a:pPr>
            <a:r>
              <a:rPr lang="en-AU" sz="1000" smtClean="0">
                <a:ea typeface="ＭＳ Ｐゴシック" pitchFamily="34" charset="-128"/>
                <a:cs typeface="Arial" charset="0"/>
              </a:rPr>
              <a:t> </a:t>
            </a:r>
          </a:p>
          <a:p>
            <a:pPr>
              <a:lnSpc>
                <a:spcPct val="90000"/>
              </a:lnSpc>
            </a:pPr>
            <a:r>
              <a:rPr lang="en-AU" sz="1000" smtClean="0">
                <a:ea typeface="ＭＳ Ｐゴシック" pitchFamily="34" charset="-128"/>
                <a:cs typeface="Arial" charset="0"/>
              </a:rPr>
              <a:t>In early 2009, I called the 3 academics from the Faculty of Business and Economics who were using the RSD at Monash and contributing to John’s ALTC research.</a:t>
            </a:r>
          </a:p>
          <a:p>
            <a:pPr>
              <a:lnSpc>
                <a:spcPct val="90000"/>
              </a:lnSpc>
            </a:pPr>
            <a:r>
              <a:rPr lang="en-AU" sz="1000" smtClean="0">
                <a:ea typeface="ＭＳ Ｐゴシック" pitchFamily="34" charset="-128"/>
                <a:cs typeface="Arial" charset="0"/>
              </a:rPr>
              <a:t> </a:t>
            </a:r>
          </a:p>
          <a:p>
            <a:pPr>
              <a:lnSpc>
                <a:spcPct val="90000"/>
              </a:lnSpc>
            </a:pPr>
            <a:r>
              <a:rPr lang="en-AU" sz="1000" smtClean="0">
                <a:ea typeface="ＭＳ Ｐゴシック" pitchFamily="34" charset="-128"/>
                <a:cs typeface="Arial" charset="0"/>
              </a:rPr>
              <a:t>We organised a meeting - our first conversation around the placemat, and what we discovered through our conversation, was that through a mutually understood language, articulated through the RSD Framework, we were able to see ourselves on the same page.</a:t>
            </a:r>
          </a:p>
          <a:p>
            <a:pPr>
              <a:lnSpc>
                <a:spcPct val="90000"/>
              </a:lnSpc>
            </a:pPr>
            <a:r>
              <a:rPr lang="en-AU" sz="1000" smtClean="0">
                <a:ea typeface="ＭＳ Ｐゴシック" pitchFamily="34" charset="-128"/>
                <a:cs typeface="Arial" charset="0"/>
              </a:rPr>
              <a:t> </a:t>
            </a:r>
          </a:p>
          <a:p>
            <a:pPr>
              <a:lnSpc>
                <a:spcPct val="90000"/>
              </a:lnSpc>
            </a:pPr>
            <a:r>
              <a:rPr lang="en-AU" sz="1000" smtClean="0">
                <a:ea typeface="ＭＳ Ｐゴシック" pitchFamily="34" charset="-128"/>
                <a:cs typeface="Arial" charset="0"/>
              </a:rPr>
              <a:t>The conversation around the RSD placemat offered us insights and understanding about the professional, pedagogic, and discipline based perspectives of our respective teaching practices, and the challenges of enabling collaboration and developing partnerships “across the divide” as organisational structures tend to pull us apart rather than bring us together.</a:t>
            </a:r>
          </a:p>
          <a:p>
            <a:pPr>
              <a:lnSpc>
                <a:spcPct val="90000"/>
              </a:lnSpc>
            </a:pPr>
            <a:r>
              <a:rPr lang="en-AU" sz="1000" smtClean="0">
                <a:ea typeface="ＭＳ Ｐゴシック" pitchFamily="34" charset="-128"/>
                <a:cs typeface="Arial" charset="0"/>
              </a:rPr>
              <a:t>This meeting sparked the beginning of a shared interest in exploring the collaborative potential of the RSD Framework between librarians, learning skills advisers and discipline based academics– to improve student learning through the acquisition of research skills.</a:t>
            </a:r>
          </a:p>
          <a:p>
            <a:pPr>
              <a:lnSpc>
                <a:spcPct val="90000"/>
              </a:lnSpc>
            </a:pPr>
            <a:r>
              <a:rPr lang="en-AU" sz="1000" smtClean="0">
                <a:ea typeface="ＭＳ Ｐゴシック" pitchFamily="34" charset="-128"/>
                <a:cs typeface="Arial" charset="0"/>
              </a:rPr>
              <a:t> </a:t>
            </a:r>
          </a:p>
          <a:p>
            <a:pPr>
              <a:lnSpc>
                <a:spcPct val="90000"/>
              </a:lnSpc>
            </a:pPr>
            <a:r>
              <a:rPr lang="en-AU" sz="1000" smtClean="0">
                <a:ea typeface="ＭＳ Ｐゴシック" pitchFamily="34" charset="-128"/>
                <a:cs typeface="Arial" charset="0"/>
              </a:rPr>
              <a:t>After this meeting, Sue Mayson, Glen Croy, Jan, Schapper from BUS Eco and Leanne McCann, learning Skills Manager and myself commenced planning our first RSD workshop.</a:t>
            </a:r>
          </a:p>
          <a:p>
            <a:pPr>
              <a:lnSpc>
                <a:spcPct val="90000"/>
              </a:lnSpc>
            </a:pPr>
            <a:endParaRPr lang="en-AU" sz="1000" smtClean="0">
              <a:ea typeface="ＭＳ Ｐゴシック" pitchFamily="34" charset="-128"/>
              <a:cs typeface="Arial" charset="0"/>
            </a:endParaRPr>
          </a:p>
        </p:txBody>
      </p:sp>
      <p:sp>
        <p:nvSpPr>
          <p:cNvPr id="28676" name="Slide Number Placeholder 3"/>
          <p:cNvSpPr>
            <a:spLocks noGrp="1"/>
          </p:cNvSpPr>
          <p:nvPr>
            <p:ph type="sldNum" sz="quarter" idx="5"/>
          </p:nvPr>
        </p:nvSpPr>
        <p:spPr>
          <a:noFill/>
        </p:spPr>
        <p:txBody>
          <a:bodyPr/>
          <a:lstStyle/>
          <a:p>
            <a:fld id="{4AA7FC23-66BC-47D1-BCA2-6C1658516C43}" type="slidenum">
              <a:rPr lang="en-AU" smtClean="0"/>
              <a:pPr/>
              <a:t>16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855663" y="744538"/>
            <a:ext cx="4960937" cy="3722687"/>
          </a:xfrm>
          <a:ln/>
        </p:spPr>
      </p:sp>
      <p:sp>
        <p:nvSpPr>
          <p:cNvPr id="29699" name="Rectangle 3"/>
          <p:cNvSpPr>
            <a:spLocks noGrp="1" noChangeArrowheads="1"/>
          </p:cNvSpPr>
          <p:nvPr>
            <p:ph type="body" idx="1"/>
          </p:nvPr>
        </p:nvSpPr>
        <p:spPr>
          <a:noFill/>
          <a:ln/>
        </p:spPr>
        <p:txBody>
          <a:bodyPr/>
          <a:lstStyle/>
          <a:p>
            <a:r>
              <a:rPr lang="en-US" b="1" smtClean="0"/>
              <a:t>Collections</a:t>
            </a:r>
          </a:p>
          <a:p>
            <a:r>
              <a:rPr lang="en-US" b="1" smtClean="0"/>
              <a:t>Datasets</a:t>
            </a:r>
            <a:endParaRPr lang="en-US" smtClean="0"/>
          </a:p>
          <a:p>
            <a:r>
              <a:rPr lang="en-US" smtClean="0"/>
              <a:t>The ARROW Repository is experimenting with the storage and publication of instrument datasets to support conventional research publications. The first dataset published is </a:t>
            </a:r>
            <a:endParaRPr lang="en-US" b="1" smtClean="0">
              <a:hlinkClick r:id="rId3"/>
            </a:endParaRPr>
          </a:p>
          <a:p>
            <a:r>
              <a:rPr lang="en-US" b="1" smtClean="0">
                <a:hlinkClick r:id="rId3"/>
              </a:rPr>
              <a:t>2QP2 - Structure of a MACPF/Perforin-like protein</a:t>
            </a:r>
            <a:r>
              <a:rPr lang="en-US" sz="1600" smtClean="0">
                <a:hlinkClick r:id="rId3"/>
              </a:rPr>
              <a:t>.</a:t>
            </a:r>
            <a:r>
              <a:rPr lang="en-US" sz="1600" smtClean="0"/>
              <a:t>  (http://arrow.monash.edu.au/hdl/1959.1/5863)</a:t>
            </a:r>
          </a:p>
          <a:p>
            <a:endParaRPr lang="en-AU" sz="1600" smtClean="0"/>
          </a:p>
          <a:p>
            <a:r>
              <a:rPr lang="en-US" b="1" smtClean="0"/>
              <a:t>Information on experimental dataset object “monash:5863”</a:t>
            </a:r>
          </a:p>
          <a:p>
            <a:endParaRPr lang="en-US" smtClean="0"/>
          </a:p>
          <a:p>
            <a:r>
              <a:rPr lang="en-US" smtClean="0"/>
              <a:t>Dataset consists of 5 experiments on Protein 2QP2 and this generated approximately 36 GB of raw machine data which was compressed down to 11 GB and broken up into 8 “tarballs”.  </a:t>
            </a:r>
          </a:p>
          <a:p>
            <a:r>
              <a:rPr lang="en-US" smtClean="0"/>
              <a:t>File extraction requires familiarity with gzip and tar formats and tools.  </a:t>
            </a:r>
          </a:p>
          <a:p>
            <a:endParaRPr lang="en-US" smtClean="0"/>
          </a:p>
          <a:p>
            <a:r>
              <a:rPr lang="en-US" smtClean="0"/>
              <a:t>The fedora object stores:</a:t>
            </a:r>
          </a:p>
          <a:p>
            <a:r>
              <a:rPr lang="en-US" smtClean="0"/>
              <a:t>8 external reference datastreams </a:t>
            </a:r>
          </a:p>
          <a:p>
            <a:pPr lvl="1"/>
            <a:r>
              <a:rPr lang="en-US" smtClean="0"/>
              <a:t>URL references to tar.bz tarballs stored outside the repository.</a:t>
            </a:r>
          </a:p>
          <a:p>
            <a:r>
              <a:rPr lang="en-US" smtClean="0"/>
              <a:t>6 content datastreams</a:t>
            </a:r>
          </a:p>
          <a:p>
            <a:pPr lvl="1"/>
            <a:r>
              <a:rPr lang="en-US" smtClean="0"/>
              <a:t>5 instrument data files</a:t>
            </a:r>
          </a:p>
          <a:p>
            <a:pPr lvl="1"/>
            <a:r>
              <a:rPr lang="en-US" smtClean="0"/>
              <a:t>One PDF extraction instructions.</a:t>
            </a:r>
          </a:p>
          <a:p>
            <a:r>
              <a:rPr lang="en-US" smtClean="0"/>
              <a:t>1 DC metadata datastream.</a:t>
            </a:r>
          </a:p>
          <a:p>
            <a:r>
              <a:rPr lang="en-US" smtClean="0"/>
              <a:t>There is no community specific metadata schema associated with this test file.  The DC was derived by hand and it’s not representative of a final solution.</a:t>
            </a:r>
          </a:p>
          <a:p>
            <a:r>
              <a:rPr lang="en-US" smtClean="0"/>
              <a:t>The dataset is supplementary content for the article published in </a:t>
            </a:r>
            <a:r>
              <a:rPr lang="en-US" smtClean="0">
                <a:hlinkClick r:id="rId4"/>
              </a:rPr>
              <a:t>http://www.sciencemag.org/cgi/content/abstract/1144706</a:t>
            </a:r>
            <a:endParaRPr lang="en-US" smtClean="0"/>
          </a:p>
          <a:p>
            <a:r>
              <a:rPr lang="en-US" smtClean="0"/>
              <a:t>The handle to object monash:5863 is published in note 32 of the full text for the article.</a:t>
            </a:r>
          </a:p>
          <a:p>
            <a:r>
              <a:rPr lang="en-AU" smtClean="0"/>
              <a:t>Important to note that ARROW does not play a role in the use or interpretation of the data.</a:t>
            </a:r>
          </a:p>
          <a:p>
            <a:r>
              <a:rPr lang="en-US" smtClean="0"/>
              <a:t>The extracted files are raw instrument data and require an understanding of crystallography specific instrument data and software tools to use.  The images generated as part of the published scientific papers are most alluring.  People collect the images!  See the next slide.</a:t>
            </a:r>
          </a:p>
          <a:p>
            <a:endParaRPr lang="en-AU"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EEABA9F-9491-41CC-B7A5-94C276E46BDC}" type="slidenum">
              <a:rPr lang="en-AU" smtClean="0"/>
              <a:pPr/>
              <a:t>19</a:t>
            </a:fld>
            <a:endParaRPr lang="en-AU" smtClean="0"/>
          </a:p>
        </p:txBody>
      </p:sp>
      <p:sp>
        <p:nvSpPr>
          <p:cNvPr id="30723" name="Rectangle 2"/>
          <p:cNvSpPr>
            <a:spLocks noGrp="1" noRot="1" noChangeAspect="1" noChangeArrowheads="1" noTextEdit="1"/>
          </p:cNvSpPr>
          <p:nvPr>
            <p:ph type="sldImg"/>
          </p:nvPr>
        </p:nvSpPr>
        <p:spPr>
          <a:xfrm>
            <a:off x="852488" y="744538"/>
            <a:ext cx="4967287" cy="3725862"/>
          </a:xfrm>
          <a:ln/>
        </p:spPr>
      </p:sp>
      <p:sp>
        <p:nvSpPr>
          <p:cNvPr id="30724" name="Rectangle 3"/>
          <p:cNvSpPr>
            <a:spLocks noGrp="1" noChangeArrowheads="1"/>
          </p:cNvSpPr>
          <p:nvPr>
            <p:ph type="body" idx="1"/>
          </p:nvPr>
        </p:nvSpPr>
        <p:spPr>
          <a:xfrm>
            <a:off x="887413" y="4716463"/>
            <a:ext cx="4894262" cy="4467225"/>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DCE99-2A93-4AAA-8C3D-D70A5A4DE8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E46BD-8C86-4A3F-BBD3-55D31E76ED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240505-B8DD-4A9A-AE8B-E58D1E20E57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152400"/>
            <a:ext cx="8229600" cy="12303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844675"/>
            <a:ext cx="3727450" cy="386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0850" y="1844675"/>
            <a:ext cx="3727450" cy="3868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0220A8-F5C8-4089-BD28-2D5BACB3D9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78A9D-A1F3-4C85-9097-5C07AF158C7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D48D27-178A-41E2-84DB-74A2B78E3C0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38A2DD-3900-49EC-8D88-75657D7DA63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A03FD2-4528-4C17-BBFE-8F7B6FEF84A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00DCFD-7A02-455C-8531-BDAC0371CAC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46C813-51D0-4417-8370-3C4495CB9B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4F9BE6-BC88-45F0-8F3E-776176E55A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2E2EF435-1F19-44B7-B24C-450FB941FB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ublishing.monash.edu/"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rrow.monash.edu.au/vital/access/manager/Index" TargetMode="External"/><Relationship Id="rId2" Type="http://schemas.openxmlformats.org/officeDocument/2006/relationships/hyperlink" Target="http://www.publishing.monash.edu/" TargetMode="External"/><Relationship Id="rId1" Type="http://schemas.openxmlformats.org/officeDocument/2006/relationships/slideLayout" Target="../slideLayouts/slideLayout2.xml"/><Relationship Id="rId5" Type="http://schemas.openxmlformats.org/officeDocument/2006/relationships/hyperlink" Target="http://www.ands.org.au/" TargetMode="External"/><Relationship Id="rId4" Type="http://schemas.openxmlformats.org/officeDocument/2006/relationships/hyperlink" Target="http://www.researchdata.monash.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246188" y="2062163"/>
            <a:ext cx="6638925" cy="3167062"/>
          </a:xfrm>
        </p:spPr>
        <p:txBody>
          <a:bodyPr/>
          <a:lstStyle/>
          <a:p>
            <a:pPr>
              <a:lnSpc>
                <a:spcPct val="80000"/>
              </a:lnSpc>
              <a:spcBef>
                <a:spcPct val="0"/>
              </a:spcBef>
              <a:buFontTx/>
              <a:buNone/>
            </a:pPr>
            <a:endParaRPr lang="en-AU" sz="1600" smtClean="0"/>
          </a:p>
          <a:p>
            <a:pPr>
              <a:lnSpc>
                <a:spcPct val="80000"/>
              </a:lnSpc>
              <a:spcBef>
                <a:spcPct val="0"/>
              </a:spcBef>
              <a:buFontTx/>
              <a:buNone/>
            </a:pPr>
            <a:endParaRPr lang="en-AU" sz="1600" smtClean="0"/>
          </a:p>
          <a:p>
            <a:pPr>
              <a:lnSpc>
                <a:spcPct val="80000"/>
              </a:lnSpc>
              <a:spcBef>
                <a:spcPct val="0"/>
              </a:spcBef>
              <a:buFontTx/>
              <a:buNone/>
            </a:pPr>
            <a:endParaRPr lang="en-AU" sz="700" smtClean="0"/>
          </a:p>
          <a:p>
            <a:pPr>
              <a:lnSpc>
                <a:spcPct val="80000"/>
              </a:lnSpc>
              <a:spcBef>
                <a:spcPct val="0"/>
              </a:spcBef>
              <a:buFontTx/>
              <a:buNone/>
            </a:pPr>
            <a:endParaRPr lang="en-AU" sz="1600" smtClean="0"/>
          </a:p>
          <a:p>
            <a:pPr>
              <a:lnSpc>
                <a:spcPct val="80000"/>
              </a:lnSpc>
              <a:spcBef>
                <a:spcPct val="0"/>
              </a:spcBef>
              <a:spcAft>
                <a:spcPct val="100000"/>
              </a:spcAft>
              <a:buFontTx/>
              <a:buNone/>
            </a:pPr>
            <a:endParaRPr lang="en-US" sz="1600" smtClean="0">
              <a:solidFill>
                <a:srgbClr val="0000FF"/>
              </a:solidFill>
            </a:endParaRPr>
          </a:p>
          <a:p>
            <a:pPr>
              <a:lnSpc>
                <a:spcPct val="80000"/>
              </a:lnSpc>
              <a:spcBef>
                <a:spcPct val="0"/>
              </a:spcBef>
              <a:spcAft>
                <a:spcPct val="100000"/>
              </a:spcAft>
              <a:buFontTx/>
              <a:buNone/>
            </a:pPr>
            <a:endParaRPr lang="en-US" sz="1600" smtClean="0">
              <a:solidFill>
                <a:srgbClr val="0000FF"/>
              </a:solidFill>
            </a:endParaRPr>
          </a:p>
          <a:p>
            <a:pPr>
              <a:lnSpc>
                <a:spcPct val="80000"/>
              </a:lnSpc>
              <a:spcBef>
                <a:spcPct val="0"/>
              </a:spcBef>
              <a:spcAft>
                <a:spcPct val="100000"/>
              </a:spcAft>
            </a:pPr>
            <a:endParaRPr lang="en-US" sz="1200" smtClean="0">
              <a:solidFill>
                <a:srgbClr val="0000FF"/>
              </a:solidFill>
            </a:endParaRPr>
          </a:p>
        </p:txBody>
      </p:sp>
      <p:pic>
        <p:nvPicPr>
          <p:cNvPr id="3075" name="Picture 1" descr="penny farthing 2.gif"/>
          <p:cNvPicPr>
            <a:picLocks noChangeAspect="1"/>
          </p:cNvPicPr>
          <p:nvPr/>
        </p:nvPicPr>
        <p:blipFill>
          <a:blip r:embed="rId3" cstate="print"/>
          <a:srcRect/>
          <a:stretch>
            <a:fillRect/>
          </a:stretch>
        </p:blipFill>
        <p:spPr bwMode="auto">
          <a:xfrm>
            <a:off x="1116013" y="1268413"/>
            <a:ext cx="6632575" cy="5589587"/>
          </a:xfrm>
          <a:prstGeom prst="rect">
            <a:avLst/>
          </a:prstGeom>
          <a:noFill/>
          <a:ln w="9525">
            <a:noFill/>
            <a:miter lim="800000"/>
            <a:headEnd/>
            <a:tailEnd/>
          </a:ln>
        </p:spPr>
      </p:pic>
      <p:sp>
        <p:nvSpPr>
          <p:cNvPr id="5" name="Rectangle 4"/>
          <p:cNvSpPr/>
          <p:nvPr/>
        </p:nvSpPr>
        <p:spPr>
          <a:xfrm>
            <a:off x="323528" y="1700808"/>
            <a:ext cx="8496944" cy="2308324"/>
          </a:xfrm>
          <a:prstGeom prst="rect">
            <a:avLst/>
          </a:prstGeom>
        </p:spPr>
        <p:txBody>
          <a:bodyPr>
            <a:spAutoFit/>
          </a:bodyPr>
          <a:lstStyle/>
          <a:p>
            <a:pPr algn="ctr">
              <a:defRPr/>
            </a:pPr>
            <a:r>
              <a:rPr lang="en-AU" sz="48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Cycling to success: </a:t>
            </a:r>
            <a:br>
              <a:rPr lang="en-AU" sz="48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br>
            <a:r>
              <a:rPr lang="en-AU" sz="48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Academic libraries and the research and learning cycle</a:t>
            </a:r>
            <a:endParaRPr lang="en-US" sz="4800" dirty="0">
              <a:solidFill>
                <a:srgbClr val="0000FF"/>
              </a:solidFill>
              <a:cs typeface="+mn-cs"/>
            </a:endParaRPr>
          </a:p>
        </p:txBody>
      </p:sp>
      <p:sp>
        <p:nvSpPr>
          <p:cNvPr id="6" name="Rectangle 5"/>
          <p:cNvSpPr/>
          <p:nvPr/>
        </p:nvSpPr>
        <p:spPr>
          <a:xfrm>
            <a:off x="1691680" y="4653136"/>
            <a:ext cx="6048672" cy="1631216"/>
          </a:xfrm>
          <a:prstGeom prst="rect">
            <a:avLst/>
          </a:prstGeom>
        </p:spPr>
        <p:txBody>
          <a:bodyPr>
            <a:spAutoFit/>
          </a:bodyPr>
          <a:lstStyle/>
          <a:p>
            <a:pPr algn="ctr">
              <a:defRPr/>
            </a:pPr>
            <a:r>
              <a:rPr lang="en-AU"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Cathrine Harboe-Ree</a:t>
            </a:r>
          </a:p>
          <a:p>
            <a:pPr algn="ctr">
              <a:defRPr/>
            </a:pPr>
            <a:r>
              <a:rPr lang="en-AU"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University Librarian, Monash University</a:t>
            </a:r>
          </a:p>
          <a:p>
            <a:pPr algn="ctr">
              <a:defRPr/>
            </a:pPr>
            <a:r>
              <a:rPr lang="en-AU"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University of Hong Kong Libraries Centenary Conference, </a:t>
            </a:r>
          </a:p>
          <a:p>
            <a:pPr algn="ctr">
              <a:defRPr/>
            </a:pPr>
            <a:r>
              <a:rPr lang="en-AU"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8 November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lstStyle/>
          <a:p>
            <a:pPr>
              <a:defRPr/>
            </a:pPr>
            <a:r>
              <a:rPr lang="en-AU" sz="3600" b="1" dirty="0" err="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Kartomi</a:t>
            </a: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images</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12291" name="Picture 4" descr="Photograph[1]"/>
          <p:cNvPicPr>
            <a:picLocks noGrp="1" noChangeAspect="1" noChangeArrowheads="1"/>
          </p:cNvPicPr>
          <p:nvPr>
            <p:ph idx="1"/>
          </p:nvPr>
        </p:nvPicPr>
        <p:blipFill>
          <a:blip r:embed="rId2" cstate="print"/>
          <a:srcRect/>
          <a:stretch>
            <a:fillRect/>
          </a:stretch>
        </p:blipFill>
        <p:spPr>
          <a:xfrm>
            <a:off x="107950" y="1700213"/>
            <a:ext cx="5032375" cy="3457575"/>
          </a:xfrm>
          <a:ln>
            <a:solidFill>
              <a:schemeClr val="tx1"/>
            </a:solidFill>
          </a:ln>
        </p:spPr>
      </p:pic>
      <p:sp>
        <p:nvSpPr>
          <p:cNvPr id="12292" name="Rectangle 3" descr="kslide-0008"/>
          <p:cNvSpPr>
            <a:spLocks noGrp="1" noChangeAspect="1" noChangeArrowheads="1"/>
          </p:cNvSpPr>
          <p:nvPr isPhoto="1"/>
        </p:nvSpPr>
        <p:spPr bwMode="auto">
          <a:xfrm>
            <a:off x="4284663" y="3500438"/>
            <a:ext cx="4754562" cy="3259137"/>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4618856" cy="1143000"/>
          </a:xfrm>
        </p:spPr>
        <p:txBody>
          <a:bodyPr/>
          <a:lstStyle/>
          <a:p>
            <a:pPr>
              <a:defRPr/>
            </a:pPr>
            <a:r>
              <a:rPr lang="en-AU" sz="3600" b="1" dirty="0" err="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Gollings</a:t>
            </a: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images</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13315" name="Picture 3" descr="V:\all-library\arrow\kashgar\images for CHR\050333_DG8L1666.jpg"/>
          <p:cNvPicPr>
            <a:picLocks noGrp="1" noChangeAspect="1" noChangeArrowheads="1"/>
          </p:cNvPicPr>
          <p:nvPr>
            <p:ph idx="1"/>
          </p:nvPr>
        </p:nvPicPr>
        <p:blipFill>
          <a:blip r:embed="rId2" cstate="print"/>
          <a:srcRect/>
          <a:stretch>
            <a:fillRect/>
          </a:stretch>
        </p:blipFill>
        <p:spPr>
          <a:xfrm>
            <a:off x="107950" y="2060575"/>
            <a:ext cx="5400675" cy="3600450"/>
          </a:xfrm>
        </p:spPr>
      </p:pic>
      <p:sp>
        <p:nvSpPr>
          <p:cNvPr id="13316" name="TextBox 3"/>
          <p:cNvSpPr txBox="1">
            <a:spLocks noChangeArrowheads="1"/>
          </p:cNvSpPr>
          <p:nvPr/>
        </p:nvSpPr>
        <p:spPr bwMode="auto">
          <a:xfrm>
            <a:off x="4067175" y="5876925"/>
            <a:ext cx="1455738" cy="307975"/>
          </a:xfrm>
          <a:prstGeom prst="rect">
            <a:avLst/>
          </a:prstGeom>
          <a:noFill/>
          <a:ln w="9525">
            <a:noFill/>
            <a:miter lim="800000"/>
            <a:headEnd/>
            <a:tailEnd/>
          </a:ln>
        </p:spPr>
        <p:txBody>
          <a:bodyPr wrap="none">
            <a:spAutoFit/>
          </a:bodyPr>
          <a:lstStyle/>
          <a:p>
            <a:r>
              <a:rPr lang="en-AU" sz="1400">
                <a:solidFill>
                  <a:schemeClr val="tx1"/>
                </a:solidFill>
              </a:rPr>
              <a:t>© John Gollings</a:t>
            </a:r>
          </a:p>
        </p:txBody>
      </p:sp>
      <p:pic>
        <p:nvPicPr>
          <p:cNvPr id="13317" name="Picture 3" descr="V:\all-library\arrow\kashgar\images for CHR\050333_JBG1653.jpg"/>
          <p:cNvPicPr>
            <a:picLocks noChangeAspect="1" noChangeArrowheads="1"/>
          </p:cNvPicPr>
          <p:nvPr/>
        </p:nvPicPr>
        <p:blipFill>
          <a:blip r:embed="rId3" cstate="print"/>
          <a:srcRect/>
          <a:stretch>
            <a:fillRect/>
          </a:stretch>
        </p:blipFill>
        <p:spPr bwMode="auto">
          <a:xfrm>
            <a:off x="5580063" y="1341438"/>
            <a:ext cx="3468687" cy="52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67544" y="1412776"/>
            <a:ext cx="8229600" cy="792162"/>
          </a:xfrm>
        </p:spPr>
        <p:txBody>
          <a:bodyPr/>
          <a:lstStyle/>
          <a:p>
            <a:pPr>
              <a:defRPr/>
            </a:pP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Australian National Data Service</a:t>
            </a:r>
          </a:p>
        </p:txBody>
      </p:sp>
      <p:sp>
        <p:nvSpPr>
          <p:cNvPr id="52226" name="Rectangle 3"/>
          <p:cNvSpPr>
            <a:spLocks noGrp="1" noChangeArrowheads="1"/>
          </p:cNvSpPr>
          <p:nvPr>
            <p:ph type="body" idx="1"/>
          </p:nvPr>
        </p:nvSpPr>
        <p:spPr>
          <a:xfrm>
            <a:off x="395288" y="2420938"/>
            <a:ext cx="4681537" cy="3600450"/>
          </a:xfrm>
        </p:spPr>
        <p:txBody>
          <a:bodyPr/>
          <a:lstStyle/>
          <a:p>
            <a:pPr>
              <a:defRPr/>
            </a:pPr>
            <a:r>
              <a:rPr lang="en-AU" sz="2400" dirty="0" smtClean="0"/>
              <a:t>$72.5 million Government intervention</a:t>
            </a:r>
          </a:p>
          <a:p>
            <a:pPr>
              <a:defRPr/>
            </a:pPr>
            <a:r>
              <a:rPr lang="en-AU" sz="2400" dirty="0" smtClean="0"/>
              <a:t>“Managed, connected, discoverable, re-usable data”</a:t>
            </a:r>
          </a:p>
          <a:p>
            <a:pPr>
              <a:defRPr/>
            </a:pPr>
            <a:r>
              <a:rPr lang="en-AU" sz="2400" dirty="0" smtClean="0"/>
              <a:t>Building the Australian Research Data Commons</a:t>
            </a:r>
          </a:p>
          <a:p>
            <a:pPr>
              <a:defRPr/>
            </a:pPr>
            <a:r>
              <a:rPr lang="en-AU" sz="2400" dirty="0" smtClean="0"/>
              <a:t>Monash lead agency</a:t>
            </a:r>
          </a:p>
          <a:p>
            <a:pPr>
              <a:defRPr/>
            </a:pPr>
            <a:r>
              <a:rPr lang="en-AU" sz="2400" dirty="0" smtClean="0"/>
              <a:t>50+ staff</a:t>
            </a:r>
          </a:p>
          <a:p>
            <a:pPr marL="0" indent="0">
              <a:buFontTx/>
              <a:buNone/>
              <a:defRPr/>
            </a:pPr>
            <a:r>
              <a:rPr lang="en-AU" sz="2400" dirty="0" smtClean="0"/>
              <a:t> </a:t>
            </a:r>
          </a:p>
        </p:txBody>
      </p:sp>
      <p:pic>
        <p:nvPicPr>
          <p:cNvPr id="14340" name="Content Placeholder 3" descr="ANDS logo_hi res"/>
          <p:cNvPicPr>
            <a:picLocks/>
          </p:cNvPicPr>
          <p:nvPr/>
        </p:nvPicPr>
        <p:blipFill>
          <a:blip r:embed="rId2" cstate="print"/>
          <a:srcRect/>
          <a:stretch>
            <a:fillRect/>
          </a:stretch>
        </p:blipFill>
        <p:spPr bwMode="auto">
          <a:xfrm>
            <a:off x="4787900" y="3141663"/>
            <a:ext cx="4181475" cy="20113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ooks from Monash University Publishing"/>
          <p:cNvPicPr>
            <a:picLocks noChangeAspect="1" noChangeArrowheads="1"/>
          </p:cNvPicPr>
          <p:nvPr/>
        </p:nvPicPr>
        <p:blipFill>
          <a:blip r:embed="rId2" cstate="print"/>
          <a:srcRect/>
          <a:stretch>
            <a:fillRect/>
          </a:stretch>
        </p:blipFill>
        <p:spPr bwMode="auto">
          <a:xfrm>
            <a:off x="3348038" y="2492375"/>
            <a:ext cx="6002337" cy="3295650"/>
          </a:xfrm>
          <a:prstGeom prst="rect">
            <a:avLst/>
          </a:prstGeom>
          <a:noFill/>
          <a:ln w="9525">
            <a:noFill/>
            <a:miter lim="800000"/>
            <a:headEnd/>
            <a:tailEnd/>
          </a:ln>
        </p:spPr>
      </p:pic>
      <p:sp>
        <p:nvSpPr>
          <p:cNvPr id="36865" name="Rectangle 2"/>
          <p:cNvSpPr>
            <a:spLocks noGrp="1" noChangeArrowheads="1"/>
          </p:cNvSpPr>
          <p:nvPr>
            <p:ph type="title"/>
          </p:nvPr>
        </p:nvSpPr>
        <p:spPr>
          <a:xfrm>
            <a:off x="467544" y="1196752"/>
            <a:ext cx="8229600" cy="792162"/>
          </a:xfrm>
        </p:spPr>
        <p:txBody>
          <a:bodyPr/>
          <a:lstStyle/>
          <a:p>
            <a:pPr>
              <a:defRPr/>
            </a:pP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Monash University Publishing</a:t>
            </a:r>
          </a:p>
        </p:txBody>
      </p:sp>
      <p:sp>
        <p:nvSpPr>
          <p:cNvPr id="36866" name="Rectangle 3"/>
          <p:cNvSpPr>
            <a:spLocks noGrp="1" noChangeArrowheads="1"/>
          </p:cNvSpPr>
          <p:nvPr>
            <p:ph type="body" idx="1"/>
          </p:nvPr>
        </p:nvSpPr>
        <p:spPr>
          <a:xfrm>
            <a:off x="395288" y="2276475"/>
            <a:ext cx="4105275" cy="3311525"/>
          </a:xfrm>
        </p:spPr>
        <p:txBody>
          <a:bodyPr/>
          <a:lstStyle/>
          <a:p>
            <a:pPr>
              <a:lnSpc>
                <a:spcPct val="90000"/>
              </a:lnSpc>
              <a:defRPr/>
            </a:pPr>
            <a:r>
              <a:rPr lang="en-AU" sz="2400" dirty="0" smtClean="0"/>
              <a:t>Electronic publishing</a:t>
            </a:r>
          </a:p>
          <a:p>
            <a:pPr>
              <a:lnSpc>
                <a:spcPct val="90000"/>
              </a:lnSpc>
              <a:defRPr/>
            </a:pPr>
            <a:r>
              <a:rPr lang="en-AU" sz="2400" dirty="0" smtClean="0"/>
              <a:t>Open access monographs</a:t>
            </a:r>
          </a:p>
          <a:p>
            <a:pPr lvl="1">
              <a:lnSpc>
                <a:spcPct val="90000"/>
              </a:lnSpc>
              <a:defRPr/>
            </a:pPr>
            <a:r>
              <a:rPr lang="en-AU" sz="2000" dirty="0" smtClean="0"/>
              <a:t>2012 target: 25 titles</a:t>
            </a:r>
          </a:p>
          <a:p>
            <a:pPr>
              <a:lnSpc>
                <a:spcPct val="90000"/>
              </a:lnSpc>
              <a:defRPr/>
            </a:pPr>
            <a:r>
              <a:rPr lang="en-AU" sz="2400" dirty="0" smtClean="0"/>
              <a:t>Two journals</a:t>
            </a:r>
          </a:p>
          <a:p>
            <a:pPr>
              <a:lnSpc>
                <a:spcPct val="90000"/>
              </a:lnSpc>
              <a:defRPr/>
            </a:pPr>
            <a:r>
              <a:rPr lang="en-AU" sz="2400" dirty="0" smtClean="0"/>
              <a:t>Print on demand</a:t>
            </a:r>
          </a:p>
          <a:p>
            <a:pPr>
              <a:lnSpc>
                <a:spcPct val="90000"/>
              </a:lnSpc>
              <a:defRPr/>
            </a:pPr>
            <a:r>
              <a:rPr lang="en-AU" sz="2400" dirty="0" smtClean="0"/>
              <a:t>Short print runs</a:t>
            </a:r>
          </a:p>
          <a:p>
            <a:pPr>
              <a:lnSpc>
                <a:spcPct val="90000"/>
              </a:lnSpc>
              <a:defRPr/>
            </a:pPr>
            <a:r>
              <a:rPr lang="en-AU" sz="2400" dirty="0" smtClean="0"/>
              <a:t>Content generated by faculty editorial committees</a:t>
            </a:r>
          </a:p>
          <a:p>
            <a:pPr marL="0" indent="0">
              <a:lnSpc>
                <a:spcPct val="90000"/>
              </a:lnSpc>
              <a:buFontTx/>
              <a:buNone/>
              <a:defRPr/>
            </a:pPr>
            <a:endParaRPr lang="en-AU" sz="2400" dirty="0" smtClean="0"/>
          </a:p>
          <a:p>
            <a:pPr lvl="1">
              <a:lnSpc>
                <a:spcPct val="90000"/>
              </a:lnSpc>
              <a:defRPr/>
            </a:pPr>
            <a:endParaRPr lang="en-AU" sz="2400" dirty="0" smtClean="0"/>
          </a:p>
        </p:txBody>
      </p:sp>
      <p:sp>
        <p:nvSpPr>
          <p:cNvPr id="15365" name="TextBox 4"/>
          <p:cNvSpPr txBox="1">
            <a:spLocks noChangeArrowheads="1"/>
          </p:cNvSpPr>
          <p:nvPr/>
        </p:nvSpPr>
        <p:spPr bwMode="auto">
          <a:xfrm>
            <a:off x="971550" y="5876925"/>
            <a:ext cx="5400675" cy="425450"/>
          </a:xfrm>
          <a:prstGeom prst="rect">
            <a:avLst/>
          </a:prstGeom>
          <a:noFill/>
          <a:ln w="9525">
            <a:noFill/>
            <a:miter lim="800000"/>
            <a:headEnd/>
            <a:tailEnd/>
          </a:ln>
        </p:spPr>
        <p:txBody>
          <a:bodyPr>
            <a:spAutoFit/>
          </a:bodyPr>
          <a:lstStyle/>
          <a:p>
            <a:pPr>
              <a:lnSpc>
                <a:spcPct val="90000"/>
              </a:lnSpc>
            </a:pPr>
            <a:r>
              <a:rPr lang="en-AU" sz="2400">
                <a:hlinkClick r:id="rId3"/>
              </a:rPr>
              <a:t> </a:t>
            </a:r>
            <a:endParaRPr lang="en-AU"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stair climbing1.jpg"/>
          <p:cNvPicPr>
            <a:picLocks noChangeAspect="1"/>
          </p:cNvPicPr>
          <p:nvPr/>
        </p:nvPicPr>
        <p:blipFill>
          <a:blip r:embed="rId2" cstate="print"/>
          <a:srcRect/>
          <a:stretch>
            <a:fillRect/>
          </a:stretch>
        </p:blipFill>
        <p:spPr bwMode="auto">
          <a:xfrm>
            <a:off x="684213" y="1230313"/>
            <a:ext cx="7991475" cy="5627687"/>
          </a:xfrm>
          <a:prstGeom prst="rect">
            <a:avLst/>
          </a:prstGeom>
          <a:noFill/>
          <a:ln w="9525">
            <a:noFill/>
            <a:miter lim="800000"/>
            <a:headEnd/>
            <a:tailEnd/>
          </a:ln>
        </p:spPr>
      </p:pic>
      <p:sp>
        <p:nvSpPr>
          <p:cNvPr id="3" name="Rounded Rectangle 2"/>
          <p:cNvSpPr/>
          <p:nvPr/>
        </p:nvSpPr>
        <p:spPr>
          <a:xfrm>
            <a:off x="2627784" y="5805264"/>
            <a:ext cx="1778496" cy="914400"/>
          </a:xfrm>
          <a:prstGeom prst="roundRect">
            <a:avLst/>
          </a:prstGeom>
          <a:solidFill>
            <a:srgbClr val="652898"/>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AU" dirty="0"/>
              <a:t>User education</a:t>
            </a:r>
            <a:endParaRPr lang="en-AU" dirty="0"/>
          </a:p>
        </p:txBody>
      </p:sp>
      <p:sp>
        <p:nvSpPr>
          <p:cNvPr id="4" name="Rounded Rectangle 3"/>
          <p:cNvSpPr/>
          <p:nvPr/>
        </p:nvSpPr>
        <p:spPr>
          <a:xfrm>
            <a:off x="3995936" y="4941168"/>
            <a:ext cx="1778496" cy="914400"/>
          </a:xfrm>
          <a:prstGeom prst="roundRect">
            <a:avLst/>
          </a:prstGeom>
          <a:solidFill>
            <a:srgbClr val="652898"/>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AU" dirty="0"/>
              <a:t>Information literacy</a:t>
            </a:r>
            <a:endParaRPr lang="en-AU" dirty="0"/>
          </a:p>
        </p:txBody>
      </p:sp>
      <p:sp>
        <p:nvSpPr>
          <p:cNvPr id="5" name="Rounded Rectangle 4"/>
          <p:cNvSpPr/>
          <p:nvPr/>
        </p:nvSpPr>
        <p:spPr>
          <a:xfrm>
            <a:off x="5364088" y="4077072"/>
            <a:ext cx="1872208" cy="914400"/>
          </a:xfrm>
          <a:prstGeom prst="roundRect">
            <a:avLst/>
          </a:prstGeom>
          <a:solidFill>
            <a:srgbClr val="652898"/>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AU" dirty="0"/>
              <a:t>Information literacy +</a:t>
            </a:r>
          </a:p>
          <a:p>
            <a:pPr algn="ctr">
              <a:defRPr/>
            </a:pPr>
            <a:r>
              <a:rPr lang="en-AU" dirty="0"/>
              <a:t>learning skills</a:t>
            </a:r>
            <a:endParaRPr lang="en-AU" dirty="0"/>
          </a:p>
        </p:txBody>
      </p:sp>
      <p:sp>
        <p:nvSpPr>
          <p:cNvPr id="6" name="Rounded Rectangle 5"/>
          <p:cNvSpPr/>
          <p:nvPr/>
        </p:nvSpPr>
        <p:spPr>
          <a:xfrm>
            <a:off x="6804248" y="3212976"/>
            <a:ext cx="1800200" cy="914400"/>
          </a:xfrm>
          <a:prstGeom prst="roundRect">
            <a:avLst/>
          </a:prstGeom>
          <a:solidFill>
            <a:srgbClr val="652898"/>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AU" dirty="0"/>
              <a:t>Research skills development</a:t>
            </a:r>
            <a:endParaRPr lang="en-AU" dirty="0"/>
          </a:p>
        </p:txBody>
      </p:sp>
      <p:sp>
        <p:nvSpPr>
          <p:cNvPr id="7" name="TextBox 6"/>
          <p:cNvSpPr txBox="1"/>
          <p:nvPr/>
        </p:nvSpPr>
        <p:spPr>
          <a:xfrm>
            <a:off x="683568" y="1196752"/>
            <a:ext cx="6522639" cy="646331"/>
          </a:xfrm>
          <a:prstGeom prst="rect">
            <a:avLst/>
          </a:prstGeom>
          <a:noFill/>
        </p:spPr>
        <p:txBody>
          <a:bodyPr wrap="none">
            <a:spAutoFit/>
          </a:bodyPr>
          <a:lstStyle/>
          <a:p>
            <a:pPr>
              <a:defRPr/>
            </a:pPr>
            <a:r>
              <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Research skills development</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endParaRPr>
          </a:p>
        </p:txBody>
      </p:sp>
      <p:sp>
        <p:nvSpPr>
          <p:cNvPr id="10" name="Rounded Rectangle 9"/>
          <p:cNvSpPr/>
          <p:nvPr/>
        </p:nvSpPr>
        <p:spPr>
          <a:xfrm>
            <a:off x="6300788" y="5516563"/>
            <a:ext cx="1800225" cy="91440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AU" dirty="0"/>
              <a:t>A ten year journey</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24744"/>
            <a:ext cx="8229600" cy="648072"/>
          </a:xfrm>
        </p:spPr>
        <p:txBody>
          <a:bodyPr/>
          <a:lstStyle/>
          <a:p>
            <a:pPr>
              <a:defRPr/>
            </a:pPr>
            <a:r>
              <a:rPr lang="en-AU" sz="4000" b="1" dirty="0" smtClean="0">
                <a:solidFill>
                  <a:srgbClr val="FF6600"/>
                </a:solidFill>
              </a:rPr>
              <a:t/>
            </a:r>
            <a:br>
              <a:rPr lang="en-AU" sz="4000" b="1" dirty="0" smtClean="0">
                <a:solidFill>
                  <a:srgbClr val="FF6600"/>
                </a:solidFill>
              </a:rPr>
            </a:b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Context and background</a:t>
            </a:r>
            <a:b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b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7411" name="Content Placeholder 4"/>
          <p:cNvSpPr>
            <a:spLocks noGrp="1"/>
          </p:cNvSpPr>
          <p:nvPr>
            <p:ph idx="1"/>
          </p:nvPr>
        </p:nvSpPr>
        <p:spPr>
          <a:xfrm>
            <a:off x="250825" y="2060575"/>
            <a:ext cx="8713788" cy="5084763"/>
          </a:xfrm>
        </p:spPr>
        <p:txBody>
          <a:bodyPr/>
          <a:lstStyle/>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algn="just" defTabSz="1727200">
              <a:buFontTx/>
              <a:buNone/>
            </a:pPr>
            <a:endParaRPr lang="en-AU" sz="1800" smtClean="0"/>
          </a:p>
          <a:p>
            <a:pPr defTabSz="1727200"/>
            <a:endParaRPr lang="en-AU" smtClean="0"/>
          </a:p>
        </p:txBody>
      </p:sp>
      <p:sp>
        <p:nvSpPr>
          <p:cNvPr id="6" name="Down Arrow Callout 5"/>
          <p:cNvSpPr/>
          <p:nvPr/>
        </p:nvSpPr>
        <p:spPr>
          <a:xfrm>
            <a:off x="395288" y="5634038"/>
            <a:ext cx="8534400" cy="1223962"/>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 name="Down Arrow Callout 6"/>
          <p:cNvSpPr/>
          <p:nvPr/>
        </p:nvSpPr>
        <p:spPr>
          <a:xfrm>
            <a:off x="323850" y="3213100"/>
            <a:ext cx="8640763" cy="2411413"/>
          </a:xfrm>
          <a:prstGeom prst="downArrowCallout">
            <a:avLst>
              <a:gd name="adj1" fmla="val 25000"/>
              <a:gd name="adj2" fmla="val 25000"/>
              <a:gd name="adj3" fmla="val 26910"/>
              <a:gd name="adj4" fmla="val 649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 name="Down Arrow Callout 7"/>
          <p:cNvSpPr/>
          <p:nvPr/>
        </p:nvSpPr>
        <p:spPr>
          <a:xfrm>
            <a:off x="323850" y="1773238"/>
            <a:ext cx="8569325" cy="1439862"/>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solidFill>
                <a:schemeClr val="accent5"/>
              </a:solidFill>
            </a:endParaRPr>
          </a:p>
        </p:txBody>
      </p:sp>
      <p:sp>
        <p:nvSpPr>
          <p:cNvPr id="17415" name="TextBox 8"/>
          <p:cNvSpPr txBox="1">
            <a:spLocks noChangeArrowheads="1"/>
          </p:cNvSpPr>
          <p:nvPr/>
        </p:nvSpPr>
        <p:spPr bwMode="auto">
          <a:xfrm>
            <a:off x="395288" y="1916113"/>
            <a:ext cx="8497887" cy="647700"/>
          </a:xfrm>
          <a:prstGeom prst="rect">
            <a:avLst/>
          </a:prstGeom>
          <a:solidFill>
            <a:srgbClr val="92D050"/>
          </a:solidFill>
          <a:ln w="9525">
            <a:noFill/>
            <a:miter lim="800000"/>
            <a:headEnd/>
            <a:tailEnd/>
          </a:ln>
        </p:spPr>
        <p:txBody>
          <a:bodyPr>
            <a:spAutoFit/>
          </a:bodyPr>
          <a:lstStyle/>
          <a:p>
            <a:pPr defTabSz="1727200" eaLnBrk="0" hangingPunct="0"/>
            <a:r>
              <a:rPr lang="en-AU" b="1">
                <a:solidFill>
                  <a:schemeClr val="tx1"/>
                </a:solidFill>
              </a:rPr>
              <a:t>Monash University Library’s educational objectives</a:t>
            </a:r>
          </a:p>
          <a:p>
            <a:pPr defTabSz="1727200" eaLnBrk="0" hangingPunct="0"/>
            <a:r>
              <a:rPr lang="en-AU" b="1">
                <a:solidFill>
                  <a:schemeClr val="tx1"/>
                </a:solidFill>
              </a:rPr>
              <a:t> - to  embed research and learning skills within faculty curricula</a:t>
            </a:r>
          </a:p>
        </p:txBody>
      </p:sp>
      <p:sp>
        <p:nvSpPr>
          <p:cNvPr id="17416" name="TextBox 9"/>
          <p:cNvSpPr txBox="1">
            <a:spLocks noChangeArrowheads="1"/>
          </p:cNvSpPr>
          <p:nvPr/>
        </p:nvSpPr>
        <p:spPr bwMode="auto">
          <a:xfrm>
            <a:off x="323850" y="3284538"/>
            <a:ext cx="8640763" cy="2000250"/>
          </a:xfrm>
          <a:prstGeom prst="rect">
            <a:avLst/>
          </a:prstGeom>
          <a:noFill/>
          <a:ln w="9525">
            <a:noFill/>
            <a:miter lim="800000"/>
            <a:headEnd/>
            <a:tailEnd/>
          </a:ln>
        </p:spPr>
        <p:txBody>
          <a:bodyPr>
            <a:spAutoFit/>
          </a:bodyPr>
          <a:lstStyle/>
          <a:p>
            <a:pPr algn="just" defTabSz="1727200" eaLnBrk="0" hangingPunct="0"/>
            <a:r>
              <a:rPr lang="en-AU" b="1">
                <a:solidFill>
                  <a:srgbClr val="000000"/>
                </a:solidFill>
              </a:rPr>
              <a:t>Monash University Graduate Attributes</a:t>
            </a:r>
          </a:p>
          <a:p>
            <a:pPr algn="just" defTabSz="1727200" eaLnBrk="0" hangingPunct="0"/>
            <a:r>
              <a:rPr lang="en-AU" b="1">
                <a:solidFill>
                  <a:srgbClr val="000000"/>
                </a:solidFill>
              </a:rPr>
              <a:t> - leveraging  research and learning skills within curricula</a:t>
            </a:r>
          </a:p>
          <a:p>
            <a:pPr algn="just" defTabSz="1727200" eaLnBrk="0" hangingPunct="0"/>
            <a:r>
              <a:rPr lang="en-AU">
                <a:solidFill>
                  <a:srgbClr val="000000"/>
                </a:solidFill>
                <a:latin typeface="Arial Narrow" pitchFamily="34" charset="0"/>
              </a:rPr>
              <a:t>“The development of students who are “critical and creative scholars who produce innovative solutions to problems; apply research skills to a range of challenges and who communicate perceptively and effectively.”</a:t>
            </a:r>
            <a:endParaRPr lang="en-AU">
              <a:solidFill>
                <a:srgbClr val="000000"/>
              </a:solidFill>
            </a:endParaRPr>
          </a:p>
          <a:p>
            <a:pPr algn="just" defTabSz="1727200" eaLnBrk="0" hangingPunct="0"/>
            <a:endParaRPr lang="en-AU" sz="1700"/>
          </a:p>
          <a:p>
            <a:pPr algn="just" defTabSz="1727200" eaLnBrk="0" hangingPunct="0"/>
            <a:endParaRPr lang="en-AU" sz="1700"/>
          </a:p>
        </p:txBody>
      </p:sp>
      <p:sp>
        <p:nvSpPr>
          <p:cNvPr id="17417" name="TextBox 10"/>
          <p:cNvSpPr txBox="1">
            <a:spLocks noChangeArrowheads="1"/>
          </p:cNvSpPr>
          <p:nvPr/>
        </p:nvSpPr>
        <p:spPr bwMode="auto">
          <a:xfrm>
            <a:off x="468313" y="5661025"/>
            <a:ext cx="8424862" cy="923925"/>
          </a:xfrm>
          <a:prstGeom prst="rect">
            <a:avLst/>
          </a:prstGeom>
          <a:noFill/>
          <a:ln w="9525">
            <a:noFill/>
            <a:miter lim="800000"/>
            <a:headEnd/>
            <a:tailEnd/>
          </a:ln>
        </p:spPr>
        <p:txBody>
          <a:bodyPr>
            <a:spAutoFit/>
          </a:bodyPr>
          <a:lstStyle/>
          <a:p>
            <a:pPr algn="just" defTabSz="1727200" eaLnBrk="0" hangingPunct="0"/>
            <a:r>
              <a:rPr lang="en-AU" b="1">
                <a:solidFill>
                  <a:srgbClr val="000000"/>
                </a:solidFill>
              </a:rPr>
              <a:t>Research Skills Development (RSD) Framework (Willison &amp; O’Reagan, 2007), is a crucial element in achieving these attributes</a:t>
            </a:r>
          </a:p>
          <a:p>
            <a:pPr algn="just" defTabSz="1727200" eaLnBrk="0" hangingPunct="0"/>
            <a:r>
              <a:rPr lang="en-AU"/>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755650" y="620713"/>
            <a:ext cx="8208963" cy="144462"/>
          </a:xfrm>
        </p:spPr>
        <p:txBody>
          <a:bodyPr>
            <a:normAutofit fontScale="25000" lnSpcReduction="20000"/>
          </a:bodyPr>
          <a:lstStyle/>
          <a:p>
            <a:pPr>
              <a:defRPr/>
            </a:pPr>
            <a:r>
              <a:rPr lang="en-AU" sz="3600" dirty="0" smtClean="0"/>
              <a:t>  </a:t>
            </a:r>
            <a:endParaRPr lang="en-AU" sz="3600" b="1" dirty="0"/>
          </a:p>
        </p:txBody>
      </p:sp>
      <p:sp>
        <p:nvSpPr>
          <p:cNvPr id="18435" name="Slide Number Placeholder 5"/>
          <p:cNvSpPr>
            <a:spLocks noGrp="1"/>
          </p:cNvSpPr>
          <p:nvPr>
            <p:ph type="sldNum" sz="quarter" idx="12"/>
          </p:nvPr>
        </p:nvSpPr>
        <p:spPr>
          <a:xfrm>
            <a:off x="6553200" y="6356350"/>
            <a:ext cx="2133600" cy="365125"/>
          </a:xfrm>
          <a:noFill/>
        </p:spPr>
        <p:txBody>
          <a:bodyPr/>
          <a:lstStyle/>
          <a:p>
            <a:fld id="{AA5CB80A-9A57-4ED9-BA02-2868282160F6}" type="slidenum">
              <a:rPr lang="en-AU" smtClean="0"/>
              <a:pPr/>
              <a:t>16</a:t>
            </a:fld>
            <a:endParaRPr lang="en-AU" smtClean="0"/>
          </a:p>
        </p:txBody>
      </p:sp>
      <p:sp>
        <p:nvSpPr>
          <p:cNvPr id="18436" name="Date Placeholder 3"/>
          <p:cNvSpPr>
            <a:spLocks noGrp="1"/>
          </p:cNvSpPr>
          <p:nvPr>
            <p:ph type="dt" sz="quarter" idx="10"/>
          </p:nvPr>
        </p:nvSpPr>
        <p:spPr>
          <a:xfrm>
            <a:off x="7345363" y="6542088"/>
            <a:ext cx="1196975" cy="144462"/>
          </a:xfrm>
          <a:noFill/>
        </p:spPr>
        <p:txBody>
          <a:bodyPr/>
          <a:lstStyle/>
          <a:p>
            <a:r>
              <a:rPr lang="en-US" smtClean="0"/>
              <a:t>Septemb</a:t>
            </a:r>
          </a:p>
        </p:txBody>
      </p:sp>
      <p:sp>
        <p:nvSpPr>
          <p:cNvPr id="18437" name="Footer Placeholder 4"/>
          <p:cNvSpPr>
            <a:spLocks noGrp="1"/>
          </p:cNvSpPr>
          <p:nvPr>
            <p:ph type="ftr" sz="quarter" idx="11"/>
          </p:nvPr>
        </p:nvSpPr>
        <p:spPr>
          <a:xfrm>
            <a:off x="2700338" y="6542088"/>
            <a:ext cx="4537075" cy="144462"/>
          </a:xfrm>
          <a:noFill/>
        </p:spPr>
        <p:txBody>
          <a:bodyPr/>
          <a:lstStyle/>
          <a:p>
            <a:r>
              <a:rPr lang="en-AU" smtClean="0">
                <a:ea typeface="ＭＳ Ｐゴシック" pitchFamily="34" charset="-128"/>
              </a:rPr>
              <a:t>Igniting the RSD Framework: a</a:t>
            </a:r>
            <a:endParaRPr lang="en-US" smtClean="0"/>
          </a:p>
        </p:txBody>
      </p:sp>
      <p:pic>
        <p:nvPicPr>
          <p:cNvPr id="18438" name="Picture 4"/>
          <p:cNvPicPr>
            <a:picLocks noChangeAspect="1" noChangeArrowheads="1"/>
          </p:cNvPicPr>
          <p:nvPr/>
        </p:nvPicPr>
        <p:blipFill>
          <a:blip r:embed="rId3" cstate="print"/>
          <a:srcRect t="202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50825" y="1125538"/>
            <a:ext cx="8209607" cy="863302"/>
          </a:xfrm>
        </p:spPr>
        <p:txBody>
          <a:bodyPr/>
          <a:lstStyle/>
          <a:p>
            <a:pPr>
              <a:defRPr/>
            </a:pPr>
            <a:r>
              <a:rPr lang="en-US"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Managing change</a:t>
            </a:r>
            <a:endParaRPr lang="en-US" sz="28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9459" name="Rectangle 4"/>
          <p:cNvSpPr>
            <a:spLocks noGrp="1" noChangeArrowheads="1"/>
          </p:cNvSpPr>
          <p:nvPr>
            <p:ph type="body" idx="1"/>
          </p:nvPr>
        </p:nvSpPr>
        <p:spPr>
          <a:xfrm>
            <a:off x="395288" y="2205038"/>
            <a:ext cx="4105275" cy="3311525"/>
          </a:xfrm>
        </p:spPr>
        <p:txBody>
          <a:bodyPr/>
          <a:lstStyle/>
          <a:p>
            <a:r>
              <a:rPr lang="en-AU" sz="2400" smtClean="0"/>
              <a:t>Extensive professional development</a:t>
            </a:r>
          </a:p>
          <a:p>
            <a:pPr lvl="1"/>
            <a:r>
              <a:rPr lang="en-AU" sz="2000" smtClean="0"/>
              <a:t>Peer to peer</a:t>
            </a:r>
          </a:p>
          <a:p>
            <a:pPr lvl="1"/>
            <a:r>
              <a:rPr lang="en-AU" sz="2000" smtClean="0"/>
              <a:t>DARE: a five year program</a:t>
            </a:r>
          </a:p>
          <a:p>
            <a:pPr lvl="1"/>
            <a:r>
              <a:rPr lang="en-AU" sz="2000" smtClean="0"/>
              <a:t>Managing change</a:t>
            </a:r>
          </a:p>
          <a:p>
            <a:pPr lvl="1"/>
            <a:r>
              <a:rPr lang="en-AU" sz="2000" smtClean="0"/>
              <a:t>Project management</a:t>
            </a:r>
          </a:p>
          <a:p>
            <a:r>
              <a:rPr lang="en-AU" sz="2400" smtClean="0">
                <a:solidFill>
                  <a:srgbClr val="000000"/>
                </a:solidFill>
              </a:rPr>
              <a:t>Appointment of leaders/change agents</a:t>
            </a:r>
          </a:p>
          <a:p>
            <a:endParaRPr lang="en-US" sz="2000" smtClean="0"/>
          </a:p>
        </p:txBody>
      </p:sp>
      <p:pic>
        <p:nvPicPr>
          <p:cNvPr id="19460" name="Picture 4" descr="_B101142.jpg"/>
          <p:cNvPicPr>
            <a:picLocks noChangeAspect="1"/>
          </p:cNvPicPr>
          <p:nvPr/>
        </p:nvPicPr>
        <p:blipFill>
          <a:blip r:embed="rId3" cstate="print"/>
          <a:srcRect/>
          <a:stretch>
            <a:fillRect/>
          </a:stretch>
        </p:blipFill>
        <p:spPr bwMode="auto">
          <a:xfrm>
            <a:off x="5219700" y="2060575"/>
            <a:ext cx="2735263" cy="4110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AU" smtClean="0"/>
          </a:p>
        </p:txBody>
      </p:sp>
      <p:sp>
        <p:nvSpPr>
          <p:cNvPr id="20483" name="Content Placeholder 2"/>
          <p:cNvSpPr>
            <a:spLocks noGrp="1"/>
          </p:cNvSpPr>
          <p:nvPr>
            <p:ph idx="1"/>
          </p:nvPr>
        </p:nvSpPr>
        <p:spPr>
          <a:xfrm>
            <a:off x="701675" y="1700213"/>
            <a:ext cx="8442325" cy="4752975"/>
          </a:xfrm>
        </p:spPr>
        <p:txBody>
          <a:bodyPr/>
          <a:lstStyle/>
          <a:p>
            <a:r>
              <a:rPr lang="en-AU" smtClean="0"/>
              <a:t>Monash University Publishing</a:t>
            </a:r>
          </a:p>
          <a:p>
            <a:pPr lvl="1"/>
            <a:r>
              <a:rPr lang="en-AU" smtClean="0">
                <a:hlinkClick r:id="rId2"/>
              </a:rPr>
              <a:t>http://www.publishing.monash.edu/</a:t>
            </a:r>
            <a:r>
              <a:rPr lang="en-AU" smtClean="0"/>
              <a:t> </a:t>
            </a:r>
          </a:p>
          <a:p>
            <a:r>
              <a:rPr lang="en-AU" smtClean="0"/>
              <a:t>Monash Research Repository</a:t>
            </a:r>
          </a:p>
          <a:p>
            <a:pPr lvl="1"/>
            <a:r>
              <a:rPr lang="en-AU" smtClean="0">
                <a:hlinkClick r:id="rId3"/>
              </a:rPr>
              <a:t>http://arrow.monash.edu.au/vital/access/manager/Index</a:t>
            </a:r>
            <a:r>
              <a:rPr lang="en-AU" smtClean="0"/>
              <a:t> </a:t>
            </a:r>
          </a:p>
          <a:p>
            <a:r>
              <a:rPr lang="en-AU" smtClean="0"/>
              <a:t>Research data management</a:t>
            </a:r>
          </a:p>
          <a:p>
            <a:pPr lvl="1"/>
            <a:r>
              <a:rPr lang="en-AU" smtClean="0">
                <a:hlinkClick r:id="rId4"/>
              </a:rPr>
              <a:t>http://www.researchdata.monash.edu/</a:t>
            </a:r>
            <a:r>
              <a:rPr lang="en-AU" smtClean="0"/>
              <a:t> </a:t>
            </a:r>
          </a:p>
          <a:p>
            <a:r>
              <a:rPr lang="en-AU" smtClean="0"/>
              <a:t>ANDS</a:t>
            </a:r>
          </a:p>
          <a:p>
            <a:pPr lvl="2"/>
            <a:r>
              <a:rPr lang="en-AU" smtClean="0">
                <a:hlinkClick r:id="rId5"/>
              </a:rPr>
              <a:t>http://www.ands.org.au/</a:t>
            </a:r>
            <a:r>
              <a:rPr lang="en-AU" smtClean="0"/>
              <a:t> </a:t>
            </a:r>
          </a:p>
          <a:p>
            <a:pPr lvl="1"/>
            <a:endParaRPr lang="en-A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1246188" y="2062163"/>
            <a:ext cx="6638925" cy="3167062"/>
          </a:xfrm>
        </p:spPr>
        <p:txBody>
          <a:bodyPr/>
          <a:lstStyle/>
          <a:p>
            <a:pPr>
              <a:lnSpc>
                <a:spcPct val="80000"/>
              </a:lnSpc>
              <a:spcBef>
                <a:spcPct val="0"/>
              </a:spcBef>
              <a:buFontTx/>
              <a:buNone/>
            </a:pPr>
            <a:endParaRPr lang="en-AU" sz="1600" smtClean="0"/>
          </a:p>
          <a:p>
            <a:pPr>
              <a:lnSpc>
                <a:spcPct val="80000"/>
              </a:lnSpc>
              <a:spcBef>
                <a:spcPct val="0"/>
              </a:spcBef>
              <a:buFontTx/>
              <a:buNone/>
            </a:pPr>
            <a:endParaRPr lang="en-AU" sz="1600" smtClean="0"/>
          </a:p>
          <a:p>
            <a:pPr>
              <a:lnSpc>
                <a:spcPct val="80000"/>
              </a:lnSpc>
              <a:spcBef>
                <a:spcPct val="0"/>
              </a:spcBef>
              <a:buFontTx/>
              <a:buNone/>
            </a:pPr>
            <a:endParaRPr lang="en-AU" sz="700" smtClean="0"/>
          </a:p>
          <a:p>
            <a:pPr>
              <a:lnSpc>
                <a:spcPct val="80000"/>
              </a:lnSpc>
              <a:spcBef>
                <a:spcPct val="0"/>
              </a:spcBef>
              <a:buFontTx/>
              <a:buNone/>
            </a:pPr>
            <a:endParaRPr lang="en-AU" sz="1600" smtClean="0"/>
          </a:p>
          <a:p>
            <a:pPr>
              <a:lnSpc>
                <a:spcPct val="80000"/>
              </a:lnSpc>
              <a:spcBef>
                <a:spcPct val="0"/>
              </a:spcBef>
              <a:spcAft>
                <a:spcPct val="100000"/>
              </a:spcAft>
              <a:buFontTx/>
              <a:buNone/>
            </a:pPr>
            <a:endParaRPr lang="en-US" sz="1600" smtClean="0">
              <a:solidFill>
                <a:srgbClr val="0000FF"/>
              </a:solidFill>
            </a:endParaRPr>
          </a:p>
          <a:p>
            <a:pPr>
              <a:lnSpc>
                <a:spcPct val="80000"/>
              </a:lnSpc>
              <a:spcBef>
                <a:spcPct val="0"/>
              </a:spcBef>
              <a:spcAft>
                <a:spcPct val="100000"/>
              </a:spcAft>
              <a:buFontTx/>
              <a:buNone/>
            </a:pPr>
            <a:endParaRPr lang="en-US" sz="1600" smtClean="0">
              <a:solidFill>
                <a:srgbClr val="0000FF"/>
              </a:solidFill>
            </a:endParaRPr>
          </a:p>
          <a:p>
            <a:pPr>
              <a:lnSpc>
                <a:spcPct val="80000"/>
              </a:lnSpc>
              <a:spcBef>
                <a:spcPct val="0"/>
              </a:spcBef>
              <a:spcAft>
                <a:spcPct val="100000"/>
              </a:spcAft>
            </a:pPr>
            <a:endParaRPr lang="en-US" sz="1200" smtClean="0">
              <a:solidFill>
                <a:srgbClr val="0000FF"/>
              </a:solidFill>
            </a:endParaRPr>
          </a:p>
        </p:txBody>
      </p:sp>
      <p:pic>
        <p:nvPicPr>
          <p:cNvPr id="21507" name="Picture 1" descr="penny farthing 2.gif"/>
          <p:cNvPicPr>
            <a:picLocks noChangeAspect="1"/>
          </p:cNvPicPr>
          <p:nvPr/>
        </p:nvPicPr>
        <p:blipFill>
          <a:blip r:embed="rId3" cstate="print"/>
          <a:srcRect/>
          <a:stretch>
            <a:fillRect/>
          </a:stretch>
        </p:blipFill>
        <p:spPr bwMode="auto">
          <a:xfrm>
            <a:off x="1116013" y="1268413"/>
            <a:ext cx="6632575" cy="5589587"/>
          </a:xfrm>
          <a:prstGeom prst="rect">
            <a:avLst/>
          </a:prstGeom>
          <a:noFill/>
          <a:ln w="9525">
            <a:noFill/>
            <a:miter lim="800000"/>
            <a:headEnd/>
            <a:tailEnd/>
          </a:ln>
        </p:spPr>
      </p:pic>
      <p:sp>
        <p:nvSpPr>
          <p:cNvPr id="5" name="Rectangle 4"/>
          <p:cNvSpPr/>
          <p:nvPr/>
        </p:nvSpPr>
        <p:spPr>
          <a:xfrm>
            <a:off x="755576" y="2276872"/>
            <a:ext cx="7632848" cy="2585323"/>
          </a:xfrm>
          <a:prstGeom prst="rect">
            <a:avLst/>
          </a:prstGeom>
        </p:spPr>
        <p:txBody>
          <a:bodyPr>
            <a:spAutoFit/>
          </a:bodyPr>
          <a:lstStyle/>
          <a:p>
            <a:pPr algn="ctr">
              <a:defRPr/>
            </a:pPr>
            <a:r>
              <a:rPr lang="en-AU"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Thankyou</a:t>
            </a:r>
          </a:p>
          <a:p>
            <a:pPr algn="ctr">
              <a:defRPr/>
            </a:pPr>
            <a:endParaRPr lang="en-AU"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endParaRPr>
          </a:p>
          <a:p>
            <a:pPr algn="ctr">
              <a:defRPr/>
            </a:pPr>
            <a:r>
              <a:rPr lang="en-AU"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Questions?</a:t>
            </a:r>
            <a:endParaRPr lang="en-US" sz="5400" dirty="0">
              <a:solidFill>
                <a:srgbClr val="0000FF"/>
              </a:solidFil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395288" y="1844675"/>
            <a:ext cx="8151812" cy="5040313"/>
          </a:xfrm>
        </p:spPr>
        <p:txBody>
          <a:bodyPr/>
          <a:lstStyle/>
          <a:p>
            <a:pPr marL="444500" indent="-444500" defTabSz="1162050">
              <a:lnSpc>
                <a:spcPct val="90000"/>
              </a:lnSpc>
              <a:spcAft>
                <a:spcPct val="10000"/>
              </a:spcAft>
            </a:pPr>
            <a:r>
              <a:rPr lang="en-AU" sz="2200" smtClean="0"/>
              <a:t>Established 1958</a:t>
            </a:r>
          </a:p>
          <a:p>
            <a:pPr marL="444500" indent="-444500" defTabSz="1162050">
              <a:lnSpc>
                <a:spcPct val="90000"/>
              </a:lnSpc>
              <a:spcAft>
                <a:spcPct val="10000"/>
              </a:spcAft>
            </a:pPr>
            <a:r>
              <a:rPr lang="en-AU" sz="2200" smtClean="0"/>
              <a:t>10 faculties on six Australian campuses, </a:t>
            </a:r>
            <a:br>
              <a:rPr lang="en-AU" sz="2200" smtClean="0"/>
            </a:br>
            <a:r>
              <a:rPr lang="en-AU" sz="2200" smtClean="0"/>
              <a:t>plus Malaysia, South Africa</a:t>
            </a:r>
          </a:p>
          <a:p>
            <a:pPr marL="444500" indent="-444500" defTabSz="1162050">
              <a:lnSpc>
                <a:spcPct val="90000"/>
              </a:lnSpc>
              <a:spcAft>
                <a:spcPct val="10000"/>
              </a:spcAft>
            </a:pPr>
            <a:r>
              <a:rPr lang="en-AU" sz="2200" smtClean="0"/>
              <a:t>Centre in Prato, Italy</a:t>
            </a:r>
          </a:p>
          <a:p>
            <a:pPr marL="444500" indent="-444500" defTabSz="1162050">
              <a:lnSpc>
                <a:spcPct val="90000"/>
              </a:lnSpc>
              <a:spcAft>
                <a:spcPct val="10000"/>
              </a:spcAft>
            </a:pPr>
            <a:r>
              <a:rPr lang="en-AU" sz="2200" smtClean="0"/>
              <a:t>63,000 students from more than 100 countries</a:t>
            </a:r>
          </a:p>
          <a:p>
            <a:pPr marL="1698625" lvl="1" indent="-796925" defTabSz="1162050">
              <a:lnSpc>
                <a:spcPct val="90000"/>
              </a:lnSpc>
              <a:spcAft>
                <a:spcPct val="10000"/>
              </a:spcAft>
              <a:buFontTx/>
              <a:buNone/>
            </a:pPr>
            <a:r>
              <a:rPr lang="en-AU" sz="1800" smtClean="0"/>
              <a:t>73% UG	20% GPG	7% HDR		</a:t>
            </a:r>
          </a:p>
          <a:p>
            <a:pPr marL="1698625" lvl="1" indent="-796925" defTabSz="1162050">
              <a:lnSpc>
                <a:spcPct val="90000"/>
              </a:lnSpc>
              <a:spcAft>
                <a:spcPct val="10000"/>
              </a:spcAft>
              <a:buFontTx/>
              <a:buNone/>
            </a:pPr>
            <a:r>
              <a:rPr lang="en-AU" sz="1800" smtClean="0"/>
              <a:t>10.6% off campus	35% international students</a:t>
            </a:r>
          </a:p>
          <a:p>
            <a:pPr marL="444500" indent="-444500" defTabSz="1162050">
              <a:lnSpc>
                <a:spcPct val="90000"/>
              </a:lnSpc>
              <a:spcAft>
                <a:spcPct val="10000"/>
              </a:spcAft>
            </a:pPr>
            <a:r>
              <a:rPr lang="en-AU" sz="2200" smtClean="0"/>
              <a:t>3,500 academic staff (7,700 total staff)</a:t>
            </a:r>
          </a:p>
          <a:p>
            <a:pPr marL="444500" indent="-444500" defTabSz="1162050">
              <a:lnSpc>
                <a:spcPct val="90000"/>
              </a:lnSpc>
              <a:spcAft>
                <a:spcPct val="10000"/>
              </a:spcAft>
            </a:pPr>
            <a:r>
              <a:rPr lang="en-AU" sz="2200" smtClean="0"/>
              <a:t>Total research income $282.5 m (2011)</a:t>
            </a:r>
            <a:endParaRPr lang="en-AU" sz="2200" smtClean="0">
              <a:solidFill>
                <a:srgbClr val="FF0000"/>
              </a:solidFill>
            </a:endParaRPr>
          </a:p>
          <a:p>
            <a:pPr marL="444500" indent="-444500" defTabSz="1162050">
              <a:lnSpc>
                <a:spcPct val="90000"/>
              </a:lnSpc>
              <a:spcAft>
                <a:spcPct val="10000"/>
              </a:spcAft>
            </a:pPr>
            <a:r>
              <a:rPr lang="en-AU" sz="2200" smtClean="0"/>
              <a:t>Partnerships in Hong Kong, Singapore, China, India…</a:t>
            </a:r>
          </a:p>
          <a:p>
            <a:pPr marL="444500" indent="-444500" defTabSz="1162050">
              <a:lnSpc>
                <a:spcPct val="90000"/>
              </a:lnSpc>
              <a:spcAft>
                <a:spcPct val="10000"/>
              </a:spcAft>
            </a:pPr>
            <a:r>
              <a:rPr lang="en-AU" sz="2200" smtClean="0"/>
              <a:t>Current world rankings</a:t>
            </a:r>
          </a:p>
          <a:p>
            <a:pPr marL="1698625" lvl="1" indent="-796925" defTabSz="1162050">
              <a:lnSpc>
                <a:spcPct val="90000"/>
              </a:lnSpc>
              <a:spcAft>
                <a:spcPct val="10000"/>
              </a:spcAft>
              <a:buFontTx/>
              <a:buNone/>
            </a:pPr>
            <a:r>
              <a:rPr lang="en-AU" sz="1800" smtClean="0"/>
              <a:t>ARWU:		Top 150 (best in Australia in some categories)</a:t>
            </a:r>
          </a:p>
          <a:p>
            <a:pPr marL="1698625" lvl="1" indent="-796925" defTabSz="1162050">
              <a:lnSpc>
                <a:spcPct val="90000"/>
              </a:lnSpc>
              <a:spcAft>
                <a:spcPct val="10000"/>
              </a:spcAft>
              <a:buFontTx/>
              <a:buNone/>
            </a:pPr>
            <a:r>
              <a:rPr lang="en-AU" sz="1800" smtClean="0"/>
              <a:t>THES: 		99th</a:t>
            </a:r>
            <a:endParaRPr lang="en-AU" sz="500" smtClean="0"/>
          </a:p>
        </p:txBody>
      </p:sp>
      <p:sp>
        <p:nvSpPr>
          <p:cNvPr id="22530" name="Rectangle 2"/>
          <p:cNvSpPr>
            <a:spLocks noGrp="1" noChangeArrowheads="1"/>
          </p:cNvSpPr>
          <p:nvPr>
            <p:ph type="title"/>
          </p:nvPr>
        </p:nvSpPr>
        <p:spPr>
          <a:xfrm>
            <a:off x="446088" y="1000125"/>
            <a:ext cx="8229600" cy="900113"/>
          </a:xfrm>
        </p:spPr>
        <p:txBody>
          <a:bodyPr/>
          <a:lstStyle/>
          <a:p>
            <a:pPr>
              <a:defRPr/>
            </a:pPr>
            <a:r>
              <a:rPr lang="en-AU" sz="40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Monash University</a:t>
            </a:r>
          </a:p>
        </p:txBody>
      </p:sp>
      <p:pic>
        <p:nvPicPr>
          <p:cNvPr id="4100" name="Picture 38"/>
          <p:cNvPicPr>
            <a:picLocks noChangeAspect="1" noChangeArrowheads="1"/>
          </p:cNvPicPr>
          <p:nvPr/>
        </p:nvPicPr>
        <p:blipFill>
          <a:blip r:embed="rId3" cstate="print"/>
          <a:srcRect/>
          <a:stretch>
            <a:fillRect/>
          </a:stretch>
        </p:blipFill>
        <p:spPr bwMode="auto">
          <a:xfrm>
            <a:off x="7164388" y="1700213"/>
            <a:ext cx="1728787" cy="316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flipV="1">
            <a:off x="8578850" y="2124075"/>
            <a:ext cx="46038" cy="46038"/>
          </a:xfrm>
        </p:spPr>
        <p:txBody>
          <a:bodyPr/>
          <a:lstStyle/>
          <a:p>
            <a:endParaRPr lang="en-AU" smtClean="0"/>
          </a:p>
        </p:txBody>
      </p:sp>
      <p:sp>
        <p:nvSpPr>
          <p:cNvPr id="5123" name="Content Placeholder 2"/>
          <p:cNvSpPr>
            <a:spLocks noGrp="1"/>
          </p:cNvSpPr>
          <p:nvPr>
            <p:ph idx="1"/>
          </p:nvPr>
        </p:nvSpPr>
        <p:spPr>
          <a:xfrm>
            <a:off x="395288" y="2060575"/>
            <a:ext cx="8229600" cy="4165600"/>
          </a:xfrm>
        </p:spPr>
        <p:txBody>
          <a:bodyPr/>
          <a:lstStyle/>
          <a:p>
            <a:pPr>
              <a:buFontTx/>
              <a:buNone/>
            </a:pPr>
            <a:r>
              <a:rPr lang="en-AU" sz="2400" smtClean="0"/>
              <a:t>	“While predictions of radical change in library and information services are by no means new, a confluence of shifts in technology, changing user demands and increasing budget pressures are now forcing academic libraries to either adapt or risk obsolescence.”</a:t>
            </a:r>
          </a:p>
          <a:p>
            <a:pPr algn="r">
              <a:buFontTx/>
              <a:buNone/>
            </a:pPr>
            <a:endParaRPr lang="en-AU" sz="2000" i="1" smtClean="0"/>
          </a:p>
          <a:p>
            <a:pPr algn="r">
              <a:buFontTx/>
              <a:buNone/>
            </a:pPr>
            <a:r>
              <a:rPr lang="en-AU" sz="2000" i="1" smtClean="0"/>
              <a:t>Redefining the academic library</a:t>
            </a:r>
          </a:p>
          <a:p>
            <a:pPr algn="r">
              <a:buFontTx/>
              <a:buNone/>
            </a:pPr>
            <a:r>
              <a:rPr lang="en-AU" sz="2000" smtClean="0"/>
              <a:t>The Advisory Board Company,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penny farthing 2.gif"/>
          <p:cNvPicPr>
            <a:picLocks noChangeAspect="1"/>
          </p:cNvPicPr>
          <p:nvPr/>
        </p:nvPicPr>
        <p:blipFill>
          <a:blip r:embed="rId2" cstate="print"/>
          <a:srcRect/>
          <a:stretch>
            <a:fillRect/>
          </a:stretch>
        </p:blipFill>
        <p:spPr bwMode="auto">
          <a:xfrm>
            <a:off x="323850" y="981075"/>
            <a:ext cx="6632575" cy="5589588"/>
          </a:xfrm>
          <a:prstGeom prst="rect">
            <a:avLst/>
          </a:prstGeom>
          <a:noFill/>
          <a:ln w="9525">
            <a:noFill/>
            <a:miter lim="800000"/>
            <a:headEnd/>
            <a:tailEnd/>
          </a:ln>
        </p:spPr>
      </p:pic>
      <p:sp>
        <p:nvSpPr>
          <p:cNvPr id="6147" name="Title 1"/>
          <p:cNvSpPr>
            <a:spLocks noGrp="1"/>
          </p:cNvSpPr>
          <p:nvPr>
            <p:ph type="title"/>
          </p:nvPr>
        </p:nvSpPr>
        <p:spPr>
          <a:xfrm>
            <a:off x="1403350" y="620713"/>
            <a:ext cx="1368425" cy="71437"/>
          </a:xfrm>
        </p:spPr>
        <p:txBody>
          <a:bodyPr/>
          <a:lstStyle/>
          <a:p>
            <a:endParaRPr lang="en-AU" smtClean="0"/>
          </a:p>
        </p:txBody>
      </p:sp>
      <p:sp>
        <p:nvSpPr>
          <p:cNvPr id="4" name="Rounded Rectangle 3"/>
          <p:cNvSpPr/>
          <p:nvPr/>
        </p:nvSpPr>
        <p:spPr>
          <a:xfrm>
            <a:off x="755576" y="1988840"/>
            <a:ext cx="2448272" cy="1656184"/>
          </a:xfrm>
          <a:prstGeom prst="roundRect">
            <a:avLst/>
          </a:prstGeom>
          <a:solidFill>
            <a:srgbClr val="9966FF"/>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AU" u="sng" dirty="0">
              <a:solidFill>
                <a:schemeClr val="tx1"/>
              </a:solidFill>
            </a:endParaRPr>
          </a:p>
          <a:p>
            <a:pPr algn="ctr">
              <a:defRPr/>
            </a:pPr>
            <a:r>
              <a:rPr lang="en-AU" b="1" u="sng" dirty="0">
                <a:solidFill>
                  <a:schemeClr val="tx1"/>
                </a:solidFill>
              </a:rPr>
              <a:t>Plan and design</a:t>
            </a:r>
          </a:p>
          <a:p>
            <a:pPr algn="ctr">
              <a:buFont typeface="Wingdings" pitchFamily="2" charset="2"/>
              <a:buChar char="Ø"/>
              <a:defRPr/>
            </a:pPr>
            <a:r>
              <a:rPr lang="en-AU" sz="1400" b="1" dirty="0">
                <a:solidFill>
                  <a:schemeClr val="tx1"/>
                </a:solidFill>
              </a:rPr>
              <a:t>Literature search</a:t>
            </a:r>
          </a:p>
          <a:p>
            <a:pPr algn="ctr">
              <a:buFont typeface="Wingdings" pitchFamily="2" charset="2"/>
              <a:buChar char="Ø"/>
              <a:defRPr/>
            </a:pPr>
            <a:r>
              <a:rPr lang="en-AU" sz="1400" b="1" dirty="0">
                <a:solidFill>
                  <a:schemeClr val="tx1"/>
                </a:solidFill>
              </a:rPr>
              <a:t>Obtaining scholarly information</a:t>
            </a:r>
          </a:p>
          <a:p>
            <a:pPr algn="ctr">
              <a:buFont typeface="Wingdings" pitchFamily="2" charset="2"/>
              <a:buChar char="Ø"/>
              <a:defRPr/>
            </a:pPr>
            <a:r>
              <a:rPr lang="en-AU" sz="1400" b="1" dirty="0">
                <a:solidFill>
                  <a:schemeClr val="tx1"/>
                </a:solidFill>
              </a:rPr>
              <a:t>Managing references</a:t>
            </a:r>
          </a:p>
          <a:p>
            <a:pPr algn="ctr">
              <a:buFont typeface="Wingdings" pitchFamily="2" charset="2"/>
              <a:buChar char="Ø"/>
              <a:defRPr/>
            </a:pPr>
            <a:r>
              <a:rPr lang="en-AU" sz="1400" b="1" dirty="0">
                <a:solidFill>
                  <a:schemeClr val="tx1"/>
                </a:solidFill>
              </a:rPr>
              <a:t>Skills development</a:t>
            </a:r>
          </a:p>
          <a:p>
            <a:pPr algn="ctr">
              <a:defRPr/>
            </a:pPr>
            <a:endParaRPr lang="en-AU" dirty="0"/>
          </a:p>
        </p:txBody>
      </p:sp>
      <p:sp>
        <p:nvSpPr>
          <p:cNvPr id="5" name="Rounded Rectangle 4"/>
          <p:cNvSpPr/>
          <p:nvPr/>
        </p:nvSpPr>
        <p:spPr>
          <a:xfrm>
            <a:off x="3491880" y="1052736"/>
            <a:ext cx="2448272" cy="1656184"/>
          </a:xfrm>
          <a:prstGeom prst="roundRect">
            <a:avLst/>
          </a:prstGeom>
          <a:solidFill>
            <a:srgbClr val="FF9933"/>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AU" u="sng" dirty="0">
              <a:solidFill>
                <a:schemeClr val="tx1"/>
              </a:solidFill>
            </a:endParaRPr>
          </a:p>
          <a:p>
            <a:pPr algn="ctr">
              <a:defRPr/>
            </a:pPr>
            <a:endParaRPr lang="en-AU" u="sng" dirty="0">
              <a:solidFill>
                <a:schemeClr val="tx1"/>
              </a:solidFill>
            </a:endParaRPr>
          </a:p>
          <a:p>
            <a:pPr algn="ctr">
              <a:defRPr/>
            </a:pPr>
            <a:r>
              <a:rPr lang="en-AU" b="1" u="sng" dirty="0">
                <a:solidFill>
                  <a:schemeClr val="tx1"/>
                </a:solidFill>
              </a:rPr>
              <a:t>Obtaining funding</a:t>
            </a:r>
          </a:p>
          <a:p>
            <a:pPr algn="ctr">
              <a:buFont typeface="Wingdings" pitchFamily="2" charset="2"/>
              <a:buChar char="Ø"/>
              <a:defRPr/>
            </a:pPr>
            <a:r>
              <a:rPr lang="en-AU" sz="1400" b="1" dirty="0">
                <a:solidFill>
                  <a:schemeClr val="tx1"/>
                </a:solidFill>
              </a:rPr>
              <a:t>Citation information</a:t>
            </a:r>
          </a:p>
          <a:p>
            <a:pPr algn="ctr">
              <a:buFont typeface="Wingdings" pitchFamily="2" charset="2"/>
              <a:buChar char="Ø"/>
              <a:defRPr/>
            </a:pPr>
            <a:r>
              <a:rPr lang="en-AU" sz="1400" b="1" dirty="0">
                <a:solidFill>
                  <a:schemeClr val="tx1"/>
                </a:solidFill>
              </a:rPr>
              <a:t>Research data management plans</a:t>
            </a:r>
          </a:p>
          <a:p>
            <a:pPr algn="ctr">
              <a:buFont typeface="Wingdings" pitchFamily="2" charset="2"/>
              <a:buChar char="Ø"/>
              <a:defRPr/>
            </a:pPr>
            <a:r>
              <a:rPr lang="en-AU" sz="1400" b="1" dirty="0">
                <a:solidFill>
                  <a:schemeClr val="tx1"/>
                </a:solidFill>
              </a:rPr>
              <a:t>Bibliographies</a:t>
            </a:r>
          </a:p>
          <a:p>
            <a:pPr algn="ctr">
              <a:defRPr/>
            </a:pPr>
            <a:endParaRPr lang="en-AU" u="sng" dirty="0">
              <a:solidFill>
                <a:schemeClr val="tx1"/>
              </a:solidFill>
            </a:endParaRPr>
          </a:p>
          <a:p>
            <a:pPr algn="ctr">
              <a:defRPr/>
            </a:pPr>
            <a:endParaRPr lang="en-AU" dirty="0">
              <a:solidFill>
                <a:schemeClr val="tx1"/>
              </a:solidFill>
            </a:endParaRPr>
          </a:p>
        </p:txBody>
      </p:sp>
      <p:sp>
        <p:nvSpPr>
          <p:cNvPr id="6" name="Rounded Rectangle 5"/>
          <p:cNvSpPr/>
          <p:nvPr/>
        </p:nvSpPr>
        <p:spPr>
          <a:xfrm>
            <a:off x="6228184" y="1988840"/>
            <a:ext cx="2376264" cy="1656184"/>
          </a:xfrm>
          <a:prstGeom prst="roundRect">
            <a:avLst/>
          </a:prstGeom>
          <a:solidFill>
            <a:srgbClr val="6666FF"/>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AU" b="1" u="sng" dirty="0">
                <a:solidFill>
                  <a:schemeClr val="tx1"/>
                </a:solidFill>
              </a:rPr>
              <a:t>Undertaking research</a:t>
            </a:r>
          </a:p>
          <a:p>
            <a:pPr algn="ctr">
              <a:buFont typeface="Wingdings" pitchFamily="2" charset="2"/>
              <a:buChar char="Ø"/>
              <a:defRPr/>
            </a:pPr>
            <a:r>
              <a:rPr lang="en-AU" sz="1400" b="1" dirty="0">
                <a:solidFill>
                  <a:schemeClr val="tx1"/>
                </a:solidFill>
              </a:rPr>
              <a:t>Research data management</a:t>
            </a:r>
          </a:p>
          <a:p>
            <a:pPr algn="ctr">
              <a:buFont typeface="Wingdings" pitchFamily="2" charset="2"/>
              <a:buChar char="Ø"/>
              <a:defRPr/>
            </a:pPr>
            <a:r>
              <a:rPr lang="en-AU" sz="1400" b="1" dirty="0">
                <a:solidFill>
                  <a:schemeClr val="tx1"/>
                </a:solidFill>
              </a:rPr>
              <a:t>Collaboration: ANDS</a:t>
            </a:r>
            <a:endParaRPr lang="en-AU" sz="1400" b="1" dirty="0">
              <a:solidFill>
                <a:schemeClr val="tx1"/>
              </a:solidFill>
            </a:endParaRPr>
          </a:p>
        </p:txBody>
      </p:sp>
      <p:sp>
        <p:nvSpPr>
          <p:cNvPr id="7" name="Rounded Rectangle 6"/>
          <p:cNvSpPr/>
          <p:nvPr/>
        </p:nvSpPr>
        <p:spPr>
          <a:xfrm>
            <a:off x="755576" y="4005064"/>
            <a:ext cx="2448272" cy="1656184"/>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AU" b="1" u="sng" dirty="0">
                <a:solidFill>
                  <a:schemeClr val="tx1"/>
                </a:solidFill>
              </a:rPr>
              <a:t>Archiving and preserving</a:t>
            </a:r>
          </a:p>
          <a:p>
            <a:pPr algn="ctr">
              <a:buFont typeface="Wingdings" pitchFamily="2" charset="2"/>
              <a:buChar char="Ø"/>
              <a:defRPr/>
            </a:pPr>
            <a:r>
              <a:rPr lang="en-AU" sz="1400" b="1" dirty="0">
                <a:solidFill>
                  <a:schemeClr val="tx1"/>
                </a:solidFill>
              </a:rPr>
              <a:t>Research data management</a:t>
            </a:r>
          </a:p>
          <a:p>
            <a:pPr algn="ctr">
              <a:buFont typeface="Wingdings" pitchFamily="2" charset="2"/>
              <a:buChar char="Ø"/>
              <a:defRPr/>
            </a:pPr>
            <a:r>
              <a:rPr lang="en-AU" sz="1400" b="1" dirty="0">
                <a:solidFill>
                  <a:schemeClr val="tx1"/>
                </a:solidFill>
              </a:rPr>
              <a:t>Repository</a:t>
            </a:r>
          </a:p>
          <a:p>
            <a:pPr algn="ctr">
              <a:buFont typeface="Wingdings" pitchFamily="2" charset="2"/>
              <a:buChar char="Ø"/>
              <a:defRPr/>
            </a:pPr>
            <a:r>
              <a:rPr lang="en-AU" sz="1400" b="1" dirty="0">
                <a:solidFill>
                  <a:schemeClr val="tx1"/>
                </a:solidFill>
              </a:rPr>
              <a:t>Metadata </a:t>
            </a:r>
            <a:endParaRPr lang="en-AU" sz="1400" b="1" dirty="0">
              <a:solidFill>
                <a:schemeClr val="tx1"/>
              </a:solidFill>
            </a:endParaRPr>
          </a:p>
        </p:txBody>
      </p:sp>
      <p:sp>
        <p:nvSpPr>
          <p:cNvPr id="8" name="Rounded Rectangle 7"/>
          <p:cNvSpPr/>
          <p:nvPr/>
        </p:nvSpPr>
        <p:spPr>
          <a:xfrm>
            <a:off x="3491880" y="4941168"/>
            <a:ext cx="2448272" cy="1656184"/>
          </a:xfrm>
          <a:prstGeom prst="roundRect">
            <a:avLst/>
          </a:prstGeom>
          <a:solidFill>
            <a:schemeClr val="accent1">
              <a:lumMod val="50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AU" b="1" u="sng" dirty="0">
                <a:solidFill>
                  <a:schemeClr val="tx1"/>
                </a:solidFill>
              </a:rPr>
              <a:t>Dissemination</a:t>
            </a:r>
          </a:p>
          <a:p>
            <a:pPr algn="ctr">
              <a:buFont typeface="Wingdings" pitchFamily="2" charset="2"/>
              <a:buChar char="Ø"/>
              <a:defRPr/>
            </a:pPr>
            <a:r>
              <a:rPr lang="en-AU" sz="1400" b="1" dirty="0">
                <a:solidFill>
                  <a:schemeClr val="tx1"/>
                </a:solidFill>
              </a:rPr>
              <a:t>Publishing</a:t>
            </a:r>
          </a:p>
          <a:p>
            <a:pPr algn="ctr">
              <a:buFont typeface="Wingdings" pitchFamily="2" charset="2"/>
              <a:buChar char="Ø"/>
              <a:defRPr/>
            </a:pPr>
            <a:r>
              <a:rPr lang="en-AU" sz="1400" b="1" dirty="0">
                <a:solidFill>
                  <a:schemeClr val="tx1"/>
                </a:solidFill>
              </a:rPr>
              <a:t>Open access repository</a:t>
            </a:r>
          </a:p>
          <a:p>
            <a:pPr algn="ctr">
              <a:buFont typeface="Wingdings" pitchFamily="2" charset="2"/>
              <a:buChar char="Ø"/>
              <a:defRPr/>
            </a:pPr>
            <a:r>
              <a:rPr lang="en-AU" sz="1400" b="1" dirty="0">
                <a:solidFill>
                  <a:schemeClr val="tx1"/>
                </a:solidFill>
              </a:rPr>
              <a:t>Copyright</a:t>
            </a:r>
          </a:p>
          <a:p>
            <a:pPr algn="ctr">
              <a:buFont typeface="Wingdings" pitchFamily="2" charset="2"/>
              <a:buChar char="Ø"/>
              <a:defRPr/>
            </a:pPr>
            <a:r>
              <a:rPr lang="en-AU" sz="1400" b="1" dirty="0">
                <a:solidFill>
                  <a:schemeClr val="tx1"/>
                </a:solidFill>
              </a:rPr>
              <a:t>ANDS</a:t>
            </a:r>
            <a:endParaRPr lang="en-AU" sz="1400" b="1" dirty="0">
              <a:solidFill>
                <a:schemeClr val="tx1"/>
              </a:solidFill>
            </a:endParaRPr>
          </a:p>
        </p:txBody>
      </p:sp>
      <p:sp>
        <p:nvSpPr>
          <p:cNvPr id="9" name="Rounded Rectangle 8"/>
          <p:cNvSpPr/>
          <p:nvPr/>
        </p:nvSpPr>
        <p:spPr>
          <a:xfrm>
            <a:off x="6228184" y="4005064"/>
            <a:ext cx="2376264" cy="1656184"/>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AU" b="1" u="sng" dirty="0">
                <a:solidFill>
                  <a:schemeClr val="tx1"/>
                </a:solidFill>
              </a:rPr>
              <a:t>Teaching-research nexus</a:t>
            </a:r>
          </a:p>
          <a:p>
            <a:pPr algn="ctr">
              <a:buFont typeface="Wingdings" pitchFamily="2" charset="2"/>
              <a:buChar char="Ø"/>
              <a:defRPr/>
            </a:pPr>
            <a:r>
              <a:rPr lang="en-AU" sz="1400" b="1" dirty="0">
                <a:solidFill>
                  <a:schemeClr val="tx1"/>
                </a:solidFill>
              </a:rPr>
              <a:t>Literature search</a:t>
            </a:r>
          </a:p>
          <a:p>
            <a:pPr algn="ctr">
              <a:buFont typeface="Wingdings" pitchFamily="2" charset="2"/>
              <a:buChar char="Ø"/>
              <a:defRPr/>
            </a:pPr>
            <a:r>
              <a:rPr lang="en-AU" sz="1400" b="1" dirty="0">
                <a:solidFill>
                  <a:schemeClr val="tx1"/>
                </a:solidFill>
              </a:rPr>
              <a:t>Skills development</a:t>
            </a:r>
          </a:p>
          <a:p>
            <a:pPr algn="ctr">
              <a:buFont typeface="Wingdings" pitchFamily="2" charset="2"/>
              <a:buChar char="Ø"/>
              <a:defRPr/>
            </a:pPr>
            <a:r>
              <a:rPr lang="en-AU" sz="1400" b="1" dirty="0">
                <a:solidFill>
                  <a:schemeClr val="tx1"/>
                </a:solidFill>
              </a:rPr>
              <a:t>Publishing</a:t>
            </a:r>
          </a:p>
          <a:p>
            <a:pPr algn="ctr">
              <a:buFont typeface="Wingdings" pitchFamily="2" charset="2"/>
              <a:buChar char="Ø"/>
              <a:defRPr/>
            </a:pPr>
            <a:r>
              <a:rPr lang="en-AU" sz="1400" b="1" dirty="0">
                <a:solidFill>
                  <a:schemeClr val="tx1"/>
                </a:solidFill>
              </a:rPr>
              <a:t>Repository </a:t>
            </a:r>
            <a:endParaRPr lang="en-AU" sz="1400" b="1" dirty="0">
              <a:solidFill>
                <a:schemeClr val="tx1"/>
              </a:solidFill>
            </a:endParaRPr>
          </a:p>
        </p:txBody>
      </p:sp>
      <p:sp>
        <p:nvSpPr>
          <p:cNvPr id="6166" name="Content Placeholder 2"/>
          <p:cNvSpPr>
            <a:spLocks noGrp="1"/>
          </p:cNvSpPr>
          <p:nvPr>
            <p:ph idx="1"/>
          </p:nvPr>
        </p:nvSpPr>
        <p:spPr>
          <a:xfrm flipH="1" flipV="1">
            <a:off x="395288" y="1554163"/>
            <a:ext cx="61912" cy="46037"/>
          </a:xfrm>
        </p:spPr>
        <p:txBody>
          <a:bodyPr/>
          <a:lstStyle/>
          <a:p>
            <a:endParaRPr lang="en-US" smtClean="0"/>
          </a:p>
        </p:txBody>
      </p:sp>
      <p:cxnSp>
        <p:nvCxnSpPr>
          <p:cNvPr id="6167" name="Straight Arrow Connector 19"/>
          <p:cNvCxnSpPr>
            <a:cxnSpLocks noChangeShapeType="1"/>
          </p:cNvCxnSpPr>
          <p:nvPr/>
        </p:nvCxnSpPr>
        <p:spPr bwMode="auto">
          <a:xfrm flipV="1">
            <a:off x="3203575" y="2492375"/>
            <a:ext cx="288925" cy="215900"/>
          </a:xfrm>
          <a:prstGeom prst="straightConnector1">
            <a:avLst/>
          </a:prstGeom>
          <a:noFill/>
          <a:ln w="38100" algn="ctr">
            <a:solidFill>
              <a:schemeClr val="tx1"/>
            </a:solidFill>
            <a:round/>
            <a:headEnd/>
            <a:tailEnd type="arrow" w="med" len="med"/>
          </a:ln>
        </p:spPr>
      </p:cxnSp>
      <p:cxnSp>
        <p:nvCxnSpPr>
          <p:cNvPr id="6168" name="Straight Arrow Connector 26"/>
          <p:cNvCxnSpPr>
            <a:cxnSpLocks noChangeShapeType="1"/>
          </p:cNvCxnSpPr>
          <p:nvPr/>
        </p:nvCxnSpPr>
        <p:spPr bwMode="auto">
          <a:xfrm>
            <a:off x="5940425" y="2492375"/>
            <a:ext cx="287338" cy="288925"/>
          </a:xfrm>
          <a:prstGeom prst="straightConnector1">
            <a:avLst/>
          </a:prstGeom>
          <a:noFill/>
          <a:ln w="38100" algn="ctr">
            <a:solidFill>
              <a:schemeClr val="tx1"/>
            </a:solidFill>
            <a:round/>
            <a:headEnd/>
            <a:tailEnd type="arrow" w="med" len="med"/>
          </a:ln>
        </p:spPr>
      </p:cxnSp>
      <p:cxnSp>
        <p:nvCxnSpPr>
          <p:cNvPr id="6169" name="Straight Arrow Connector 30"/>
          <p:cNvCxnSpPr>
            <a:cxnSpLocks noChangeShapeType="1"/>
          </p:cNvCxnSpPr>
          <p:nvPr/>
        </p:nvCxnSpPr>
        <p:spPr bwMode="auto">
          <a:xfrm>
            <a:off x="6732588" y="3644900"/>
            <a:ext cx="142875" cy="360363"/>
          </a:xfrm>
          <a:prstGeom prst="straightConnector1">
            <a:avLst/>
          </a:prstGeom>
          <a:noFill/>
          <a:ln w="38100" algn="ctr">
            <a:solidFill>
              <a:schemeClr val="tx1"/>
            </a:solidFill>
            <a:round/>
            <a:headEnd/>
            <a:tailEnd type="arrow" w="med" len="med"/>
          </a:ln>
        </p:spPr>
      </p:cxnSp>
      <p:cxnSp>
        <p:nvCxnSpPr>
          <p:cNvPr id="6170" name="Straight Arrow Connector 34"/>
          <p:cNvCxnSpPr>
            <a:cxnSpLocks noChangeShapeType="1"/>
          </p:cNvCxnSpPr>
          <p:nvPr/>
        </p:nvCxnSpPr>
        <p:spPr bwMode="auto">
          <a:xfrm flipH="1">
            <a:off x="5940425" y="5589588"/>
            <a:ext cx="431800" cy="431800"/>
          </a:xfrm>
          <a:prstGeom prst="straightConnector1">
            <a:avLst/>
          </a:prstGeom>
          <a:noFill/>
          <a:ln w="38100" algn="ctr">
            <a:solidFill>
              <a:schemeClr val="tx1"/>
            </a:solidFill>
            <a:round/>
            <a:headEnd/>
            <a:tailEnd type="arrow" w="med" len="med"/>
          </a:ln>
        </p:spPr>
      </p:cxnSp>
      <p:cxnSp>
        <p:nvCxnSpPr>
          <p:cNvPr id="6171" name="Straight Arrow Connector 39"/>
          <p:cNvCxnSpPr>
            <a:cxnSpLocks noChangeShapeType="1"/>
          </p:cNvCxnSpPr>
          <p:nvPr/>
        </p:nvCxnSpPr>
        <p:spPr bwMode="auto">
          <a:xfrm flipH="1" flipV="1">
            <a:off x="3059113" y="5589588"/>
            <a:ext cx="433387" cy="431800"/>
          </a:xfrm>
          <a:prstGeom prst="straightConnector1">
            <a:avLst/>
          </a:prstGeom>
          <a:noFill/>
          <a:ln w="38100" algn="ctr">
            <a:solidFill>
              <a:schemeClr val="tx1"/>
            </a:solidFill>
            <a:round/>
            <a:headEnd/>
            <a:tailEnd type="arrow" w="med" len="med"/>
          </a:ln>
        </p:spPr>
      </p:cxnSp>
      <p:cxnSp>
        <p:nvCxnSpPr>
          <p:cNvPr id="6172" name="Straight Arrow Connector 43"/>
          <p:cNvCxnSpPr>
            <a:cxnSpLocks noChangeShapeType="1"/>
          </p:cNvCxnSpPr>
          <p:nvPr/>
        </p:nvCxnSpPr>
        <p:spPr bwMode="auto">
          <a:xfrm flipV="1">
            <a:off x="2555875" y="3644900"/>
            <a:ext cx="71438" cy="360363"/>
          </a:xfrm>
          <a:prstGeom prst="straightConnector1">
            <a:avLst/>
          </a:prstGeom>
          <a:noFill/>
          <a:ln w="381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2588" y="1198555"/>
            <a:ext cx="8229600" cy="1230313"/>
          </a:xfrm>
        </p:spPr>
        <p:txBody>
          <a:bodyPr/>
          <a:lstStyle/>
          <a:p>
            <a:pPr>
              <a:defRPr/>
            </a:pP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Contributing to success</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7171" name="Rectangle 3"/>
          <p:cNvSpPr>
            <a:spLocks noGrp="1" noChangeArrowheads="1"/>
          </p:cNvSpPr>
          <p:nvPr>
            <p:ph type="body" sz="half" idx="1"/>
          </p:nvPr>
        </p:nvSpPr>
        <p:spPr>
          <a:xfrm>
            <a:off x="395288" y="2679700"/>
            <a:ext cx="6553200" cy="4392613"/>
          </a:xfrm>
        </p:spPr>
        <p:txBody>
          <a:bodyPr/>
          <a:lstStyle/>
          <a:p>
            <a:r>
              <a:rPr lang="en-AU" sz="2400" smtClean="0"/>
              <a:t>Research data management</a:t>
            </a:r>
          </a:p>
          <a:p>
            <a:r>
              <a:rPr lang="en-AU" sz="2400" smtClean="0"/>
              <a:t>Monash University Research Repository</a:t>
            </a:r>
          </a:p>
          <a:p>
            <a:r>
              <a:rPr lang="en-AU" sz="2400" smtClean="0"/>
              <a:t>Australian National Data Service</a:t>
            </a:r>
          </a:p>
          <a:p>
            <a:r>
              <a:rPr lang="en-AU" sz="2400" smtClean="0"/>
              <a:t>Monash University Publishing</a:t>
            </a:r>
          </a:p>
          <a:p>
            <a:r>
              <a:rPr lang="en-AU" sz="2400" smtClean="0"/>
              <a:t>Research skills development</a:t>
            </a:r>
          </a:p>
          <a:p>
            <a:pPr lvl="1"/>
            <a:endParaRPr lang="en-AU" sz="23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smtClean="0"/>
          </a:p>
        </p:txBody>
      </p:sp>
      <p:sp>
        <p:nvSpPr>
          <p:cNvPr id="8195" name="Rectangle 3"/>
          <p:cNvSpPr>
            <a:spLocks noGrp="1" noChangeArrowheads="1"/>
          </p:cNvSpPr>
          <p:nvPr>
            <p:ph type="body" idx="1"/>
          </p:nvPr>
        </p:nvSpPr>
        <p:spPr/>
        <p:txBody>
          <a:bodyPr/>
          <a:lstStyle/>
          <a:p>
            <a:endParaRPr lang="en-US" smtClean="0"/>
          </a:p>
        </p:txBody>
      </p:sp>
      <p:pic>
        <p:nvPicPr>
          <p:cNvPr id="8196" name="Picture 2"/>
          <p:cNvPicPr>
            <a:picLocks noChangeAspect="1" noChangeArrowheads="1"/>
          </p:cNvPicPr>
          <p:nvPr/>
        </p:nvPicPr>
        <p:blipFill>
          <a:blip r:embed="rId2" cstate="print"/>
          <a:srcRect/>
          <a:stretch>
            <a:fillRect/>
          </a:stretch>
        </p:blipFill>
        <p:spPr bwMode="auto">
          <a:xfrm>
            <a:off x="611188" y="2060575"/>
            <a:ext cx="7796212" cy="4572000"/>
          </a:xfrm>
          <a:prstGeom prst="rect">
            <a:avLst/>
          </a:prstGeom>
          <a:noFill/>
          <a:ln w="9525">
            <a:noFill/>
            <a:miter lim="800000"/>
            <a:headEnd/>
            <a:tailEnd/>
          </a:ln>
        </p:spPr>
      </p:pic>
      <p:sp>
        <p:nvSpPr>
          <p:cNvPr id="5" name="TextBox 4"/>
          <p:cNvSpPr txBox="1"/>
          <p:nvPr/>
        </p:nvSpPr>
        <p:spPr>
          <a:xfrm>
            <a:off x="971600" y="1124744"/>
            <a:ext cx="6624736" cy="646331"/>
          </a:xfrm>
          <a:prstGeom prst="rect">
            <a:avLst/>
          </a:prstGeom>
          <a:noFill/>
        </p:spPr>
        <p:txBody>
          <a:bodyPr>
            <a:spAutoFit/>
          </a:bodyPr>
          <a:lstStyle/>
          <a:p>
            <a:pPr>
              <a:defRPr/>
            </a:pPr>
            <a:r>
              <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rPr>
              <a:t>Research data management</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162"/>
          </a:xfrm>
        </p:spPr>
        <p:txBody>
          <a:bodyPr/>
          <a:lstStyle/>
          <a:p>
            <a:pPr>
              <a:defRPr/>
            </a:pP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Monash Research Repository</a:t>
            </a:r>
            <a:endParaRPr lang="en-AU" sz="36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9219" name="Content Placeholder 2"/>
          <p:cNvSpPr>
            <a:spLocks noGrp="1"/>
          </p:cNvSpPr>
          <p:nvPr>
            <p:ph idx="1"/>
          </p:nvPr>
        </p:nvSpPr>
        <p:spPr>
          <a:xfrm>
            <a:off x="395288" y="2205038"/>
            <a:ext cx="8137525" cy="3311525"/>
          </a:xfrm>
        </p:spPr>
        <p:txBody>
          <a:bodyPr/>
          <a:lstStyle/>
          <a:p>
            <a:r>
              <a:rPr lang="en-AU" sz="2400" smtClean="0"/>
              <a:t>78,570 items</a:t>
            </a:r>
          </a:p>
          <a:p>
            <a:pPr lvl="1"/>
            <a:r>
              <a:rPr lang="en-AU" sz="2000" smtClean="0"/>
              <a:t>Publications required for Excellence in Research Australia (ERA)</a:t>
            </a:r>
          </a:p>
          <a:p>
            <a:pPr lvl="1"/>
            <a:r>
              <a:rPr lang="en-AU" sz="2000" smtClean="0"/>
              <a:t>Journal collections</a:t>
            </a:r>
          </a:p>
          <a:p>
            <a:pPr lvl="1"/>
            <a:r>
              <a:rPr lang="en-AU" sz="2000" smtClean="0"/>
              <a:t>Research data</a:t>
            </a:r>
          </a:p>
          <a:p>
            <a:pPr lvl="1"/>
            <a:r>
              <a:rPr lang="en-AU" sz="2000" smtClean="0"/>
              <a:t>Journal collections</a:t>
            </a:r>
          </a:p>
          <a:p>
            <a:pPr lvl="1"/>
            <a:r>
              <a:rPr lang="en-AU" sz="2000" smtClean="0"/>
              <a:t>Newspapers </a:t>
            </a:r>
          </a:p>
          <a:p>
            <a:pPr lvl="1"/>
            <a:r>
              <a:rPr lang="en-AU" sz="2000" smtClean="0"/>
              <a:t>Monash University Patents Collection</a:t>
            </a:r>
          </a:p>
          <a:p>
            <a:pPr lvl="1"/>
            <a:r>
              <a:rPr lang="en-AU" sz="2000" smtClean="0"/>
              <a:t>PhD Doctorate theses</a:t>
            </a:r>
          </a:p>
          <a:p>
            <a:pPr lvl="1"/>
            <a:r>
              <a:rPr lang="en-AU" sz="2000" smtClean="0"/>
              <a:t>Faculty of Business and Economics working papers</a:t>
            </a:r>
            <a:endParaRPr lang="en-AU" sz="1800" smtClean="0"/>
          </a:p>
          <a:p>
            <a:endParaRPr lang="en-A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50825" y="1125538"/>
            <a:ext cx="8209607" cy="863302"/>
          </a:xfrm>
        </p:spPr>
        <p:txBody>
          <a:bodyPr/>
          <a:lstStyle/>
          <a:p>
            <a:pPr>
              <a:defRPr/>
            </a:pPr>
            <a:r>
              <a:rPr lang="en-US"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Research data and the Repository</a:t>
            </a:r>
            <a:endParaRPr lang="en-US" sz="28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0243" name="Rectangle 4"/>
          <p:cNvSpPr>
            <a:spLocks noGrp="1" noChangeArrowheads="1"/>
          </p:cNvSpPr>
          <p:nvPr>
            <p:ph type="body" idx="1"/>
          </p:nvPr>
        </p:nvSpPr>
        <p:spPr>
          <a:xfrm>
            <a:off x="395288" y="2205038"/>
            <a:ext cx="8137525" cy="3311525"/>
          </a:xfrm>
        </p:spPr>
        <p:txBody>
          <a:bodyPr/>
          <a:lstStyle/>
          <a:p>
            <a:r>
              <a:rPr lang="en-US" sz="2400" smtClean="0"/>
              <a:t>Protein crystallography </a:t>
            </a:r>
          </a:p>
          <a:p>
            <a:r>
              <a:rPr lang="en-AU" sz="2400" smtClean="0">
                <a:solidFill>
                  <a:srgbClr val="000000"/>
                </a:solidFill>
              </a:rPr>
              <a:t>Kartomi Collection of Traditional Musical Arts in Sumatra</a:t>
            </a:r>
            <a:endParaRPr lang="en-AU" sz="2400" b="1" smtClean="0">
              <a:solidFill>
                <a:srgbClr val="0000FF"/>
              </a:solidFill>
            </a:endParaRPr>
          </a:p>
          <a:p>
            <a:r>
              <a:rPr lang="en-AU" sz="2400" smtClean="0">
                <a:solidFill>
                  <a:srgbClr val="000000"/>
                </a:solidFill>
              </a:rPr>
              <a:t>Kashgar project: Gollings Collection</a:t>
            </a:r>
            <a:endParaRPr lang="en-US" sz="2400" smtClean="0">
              <a:solidFill>
                <a:srgbClr val="000000"/>
              </a:solidFill>
            </a:endParaRPr>
          </a:p>
          <a:p>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539552" y="1052736"/>
            <a:ext cx="8229600" cy="1143000"/>
          </a:xfrm>
        </p:spPr>
        <p:txBody>
          <a:bodyPr/>
          <a:lstStyle/>
          <a:p>
            <a:pPr>
              <a:defRPr/>
            </a:pPr>
            <a:r>
              <a:rPr lang="en-AU" sz="4000" b="1" dirty="0" smtClean="0">
                <a:solidFill>
                  <a:srgbClr val="0000FF"/>
                </a:solidFill>
              </a:rPr>
              <a:t> </a:t>
            </a:r>
            <a:r>
              <a:rPr lang="en-AU" sz="36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Protein crystallography images</a:t>
            </a:r>
          </a:p>
        </p:txBody>
      </p:sp>
      <p:pic>
        <p:nvPicPr>
          <p:cNvPr id="11267" name="Picture 4" descr="317_1548_F1"/>
          <p:cNvPicPr>
            <a:picLocks noGrp="1" noChangeAspect="1" noChangeArrowheads="1"/>
          </p:cNvPicPr>
          <p:nvPr>
            <p:ph type="body" idx="1"/>
          </p:nvPr>
        </p:nvPicPr>
        <p:blipFill>
          <a:blip r:embed="rId2" cstate="print"/>
          <a:srcRect/>
          <a:stretch>
            <a:fillRect/>
          </a:stretch>
        </p:blipFill>
        <p:spPr>
          <a:xfrm>
            <a:off x="2484438" y="2276475"/>
            <a:ext cx="3959225" cy="43624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white">
  <a:themeElements>
    <a:clrScheme name="powerpoint-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0000"/>
            </a:solidFill>
            <a:effectLst/>
            <a:latin typeface="Arial" charset="0"/>
          </a:defRPr>
        </a:defPPr>
      </a:lstStyle>
    </a:lnDef>
  </a:objectDefaults>
  <a:extraClrSchemeLst>
    <a:extraClrScheme>
      <a:clrScheme name="powerpoint-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powerpoint-white</Template>
  <TotalTime>5283</TotalTime>
  <Words>546</Words>
  <Application>Microsoft Office PowerPoint</Application>
  <PresentationFormat>On-screen Show (4:3)</PresentationFormat>
  <Paragraphs>211</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Wingdings</vt:lpstr>
      <vt:lpstr>Arial Narrow</vt:lpstr>
      <vt:lpstr>ＭＳ Ｐゴシック</vt:lpstr>
      <vt:lpstr>powerpoint-white</vt:lpstr>
      <vt:lpstr>Slide 1</vt:lpstr>
      <vt:lpstr>Monash University</vt:lpstr>
      <vt:lpstr>Slide 3</vt:lpstr>
      <vt:lpstr>Slide 4</vt:lpstr>
      <vt:lpstr>Contributing to success</vt:lpstr>
      <vt:lpstr>Slide 6</vt:lpstr>
      <vt:lpstr>Monash Research Repository</vt:lpstr>
      <vt:lpstr>Research data and the Repository</vt:lpstr>
      <vt:lpstr> Protein crystallography images</vt:lpstr>
      <vt:lpstr>Kartomi images</vt:lpstr>
      <vt:lpstr>Gollings images</vt:lpstr>
      <vt:lpstr>Australian National Data Service</vt:lpstr>
      <vt:lpstr>Monash University Publishing</vt:lpstr>
      <vt:lpstr>Slide 14</vt:lpstr>
      <vt:lpstr> Context and background </vt:lpstr>
      <vt:lpstr>Slide 16</vt:lpstr>
      <vt:lpstr>Managing change</vt:lpstr>
      <vt:lpstr>Slide 18</vt:lpstr>
      <vt:lpstr>Slide 19</vt:lpstr>
    </vt:vector>
  </TitlesOfParts>
  <Company>Monash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Mathews</dc:creator>
  <cp:lastModifiedBy>mlyip</cp:lastModifiedBy>
  <cp:revision>404</cp:revision>
  <dcterms:created xsi:type="dcterms:W3CDTF">2009-01-20T00:53:17Z</dcterms:created>
  <dcterms:modified xsi:type="dcterms:W3CDTF">2012-11-05T10:15:25Z</dcterms:modified>
</cp:coreProperties>
</file>